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277" r:id="rId3"/>
    <p:sldId id="4266" r:id="rId4"/>
    <p:sldId id="4278" r:id="rId5"/>
    <p:sldId id="4281" r:id="rId6"/>
    <p:sldId id="4285" r:id="rId7"/>
    <p:sldId id="4146" r:id="rId8"/>
    <p:sldId id="4280" r:id="rId9"/>
    <p:sldId id="4283" r:id="rId10"/>
    <p:sldId id="4150" r:id="rId11"/>
    <p:sldId id="4270" r:id="rId12"/>
    <p:sldId id="4275" r:id="rId13"/>
    <p:sldId id="4284" r:id="rId14"/>
    <p:sldId id="258" r:id="rId15"/>
    <p:sldId id="4276" r:id="rId16"/>
    <p:sldId id="2063" r:id="rId17"/>
    <p:sldId id="2106" r:id="rId18"/>
    <p:sldId id="2107" r:id="rId19"/>
    <p:sldId id="2100" r:id="rId20"/>
    <p:sldId id="4141" r:id="rId21"/>
    <p:sldId id="4149" r:id="rId22"/>
    <p:sldId id="414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0580"/>
    <a:srgbClr val="C10089"/>
    <a:srgbClr val="930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5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573C5-0B42-1549-A772-3EAF332F7399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2ABD8579-21CC-9347-A3AB-6B2EFB09092B}">
      <dgm:prSet phldrT="[Text]" custT="1"/>
      <dgm:spPr>
        <a:gradFill rotWithShape="0">
          <a:gsLst>
            <a:gs pos="0">
              <a:srgbClr val="7D2B8B">
                <a:alpha val="50000"/>
              </a:srgbClr>
            </a:gs>
            <a:gs pos="44000">
              <a:srgbClr val="9A4E9E"/>
            </a:gs>
          </a:gsLst>
        </a:gra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Parents </a:t>
          </a:r>
        </a:p>
      </dgm:t>
    </dgm:pt>
    <dgm:pt modelId="{85EE3C56-8841-5A40-8A9F-A232C5B81255}" type="parTrans" cxnId="{EC09F073-D3A3-844E-B6D8-BE2BA571B395}">
      <dgm:prSet/>
      <dgm:spPr/>
      <dgm:t>
        <a:bodyPr/>
        <a:lstStyle/>
        <a:p>
          <a:endParaRPr lang="en-US"/>
        </a:p>
      </dgm:t>
    </dgm:pt>
    <dgm:pt modelId="{C736438D-E128-804C-BAAE-20F6583D6130}" type="sibTrans" cxnId="{EC09F073-D3A3-844E-B6D8-BE2BA571B395}">
      <dgm:prSet/>
      <dgm:spPr/>
      <dgm:t>
        <a:bodyPr/>
        <a:lstStyle/>
        <a:p>
          <a:endParaRPr lang="en-US"/>
        </a:p>
      </dgm:t>
    </dgm:pt>
    <dgm:pt modelId="{68A44818-5F53-7F4C-9A09-1A45F587E7C5}">
      <dgm:prSet phldrT="[Text]" custT="1"/>
      <dgm:spPr>
        <a:gradFill rotWithShape="0">
          <a:gsLst>
            <a:gs pos="0">
              <a:srgbClr val="9A4E9E">
                <a:alpha val="50000"/>
              </a:srgbClr>
            </a:gs>
            <a:gs pos="80000">
              <a:srgbClr val="9A4E9E"/>
            </a:gs>
          </a:gsLst>
        </a:gra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   </a:t>
          </a:r>
          <a:r>
            <a:rPr lang="en-US" sz="28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System Pros</a:t>
          </a:r>
        </a:p>
      </dgm:t>
    </dgm:pt>
    <dgm:pt modelId="{D77638B0-A08E-F64B-88FF-3C1AFE60B0F2}" type="parTrans" cxnId="{63D6205B-6AC9-AA4C-BCA3-A698D3183ED3}">
      <dgm:prSet/>
      <dgm:spPr/>
      <dgm:t>
        <a:bodyPr/>
        <a:lstStyle/>
        <a:p>
          <a:endParaRPr lang="en-US"/>
        </a:p>
      </dgm:t>
    </dgm:pt>
    <dgm:pt modelId="{0D557397-93C3-B245-8BBD-42B760221016}" type="sibTrans" cxnId="{63D6205B-6AC9-AA4C-BCA3-A698D3183ED3}">
      <dgm:prSet/>
      <dgm:spPr/>
      <dgm:t>
        <a:bodyPr/>
        <a:lstStyle/>
        <a:p>
          <a:endParaRPr lang="en-US"/>
        </a:p>
      </dgm:t>
    </dgm:pt>
    <dgm:pt modelId="{0F357515-E659-B04B-AE21-CB1E641401EC}">
      <dgm:prSet phldrT="[Text]" custT="1"/>
      <dgm:spPr>
        <a:gradFill rotWithShape="0">
          <a:gsLst>
            <a:gs pos="0">
              <a:srgbClr val="9A4E9E">
                <a:alpha val="50000"/>
              </a:srgbClr>
            </a:gs>
            <a:gs pos="80000">
              <a:srgbClr val="9A4E9E"/>
            </a:gs>
          </a:gsLst>
          <a:lin ang="16200000" scaled="0"/>
        </a:gra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 Youth</a:t>
          </a:r>
        </a:p>
      </dgm:t>
    </dgm:pt>
    <dgm:pt modelId="{9E45FCD9-2E3A-2649-AF6F-6933A7F3375F}" type="parTrans" cxnId="{CEC34823-1E6C-1545-BF70-F727A464FEDE}">
      <dgm:prSet/>
      <dgm:spPr/>
      <dgm:t>
        <a:bodyPr/>
        <a:lstStyle/>
        <a:p>
          <a:endParaRPr lang="en-US"/>
        </a:p>
      </dgm:t>
    </dgm:pt>
    <dgm:pt modelId="{0C262507-9C74-0C4C-A8D5-BCBE5340A03F}" type="sibTrans" cxnId="{CEC34823-1E6C-1545-BF70-F727A464FEDE}">
      <dgm:prSet/>
      <dgm:spPr/>
      <dgm:t>
        <a:bodyPr/>
        <a:lstStyle/>
        <a:p>
          <a:endParaRPr lang="en-US"/>
        </a:p>
      </dgm:t>
    </dgm:pt>
    <dgm:pt modelId="{55D37099-7399-B64D-8388-A267C9E94FC3}" type="pres">
      <dgm:prSet presAssocID="{109573C5-0B42-1549-A772-3EAF332F7399}" presName="compositeShape" presStyleCnt="0">
        <dgm:presLayoutVars>
          <dgm:chMax val="7"/>
          <dgm:dir/>
          <dgm:resizeHandles val="exact"/>
        </dgm:presLayoutVars>
      </dgm:prSet>
      <dgm:spPr/>
    </dgm:pt>
    <dgm:pt modelId="{6F1F6F26-A44B-C542-8FB2-5CB2E35ED03F}" type="pres">
      <dgm:prSet presAssocID="{2ABD8579-21CC-9347-A3AB-6B2EFB09092B}" presName="circ1" presStyleLbl="vennNode1" presStyleIdx="0" presStyleCnt="3" custScaleX="149279" custLinFactNeighborX="-4864" custLinFactNeighborY="-451"/>
      <dgm:spPr/>
    </dgm:pt>
    <dgm:pt modelId="{959B8D4D-52AA-9446-B5A1-D1409CC4D400}" type="pres">
      <dgm:prSet presAssocID="{2ABD8579-21CC-9347-A3AB-6B2EFB0909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E5054E9-6EF9-D247-8FCE-B325F97C053A}" type="pres">
      <dgm:prSet presAssocID="{68A44818-5F53-7F4C-9A09-1A45F587E7C5}" presName="circ2" presStyleLbl="vennNode1" presStyleIdx="1" presStyleCnt="3" custScaleX="129875" custScaleY="98510" custLinFactNeighborX="16619" custLinFactNeighborY="1939"/>
      <dgm:spPr/>
    </dgm:pt>
    <dgm:pt modelId="{87FBC86E-07B9-0740-B2C1-72CF42760715}" type="pres">
      <dgm:prSet presAssocID="{68A44818-5F53-7F4C-9A09-1A45F587E7C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4047EF-1DCC-B349-AD93-0B493B9F8A5E}" type="pres">
      <dgm:prSet presAssocID="{0F357515-E659-B04B-AE21-CB1E641401EC}" presName="circ3" presStyleLbl="vennNode1" presStyleIdx="2" presStyleCnt="3" custScaleX="156326" custScaleY="97929" custLinFactNeighborX="-14640" custLinFactNeighborY="7304"/>
      <dgm:spPr/>
    </dgm:pt>
    <dgm:pt modelId="{3EB37757-BB5B-574F-8204-6B7E83D989B1}" type="pres">
      <dgm:prSet presAssocID="{0F357515-E659-B04B-AE21-CB1E641401E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EC34823-1E6C-1545-BF70-F727A464FEDE}" srcId="{109573C5-0B42-1549-A772-3EAF332F7399}" destId="{0F357515-E659-B04B-AE21-CB1E641401EC}" srcOrd="2" destOrd="0" parTransId="{9E45FCD9-2E3A-2649-AF6F-6933A7F3375F}" sibTransId="{0C262507-9C74-0C4C-A8D5-BCBE5340A03F}"/>
    <dgm:cxn modelId="{6199F42E-DD60-F34D-8E7D-310F3E5F7676}" type="presOf" srcId="{68A44818-5F53-7F4C-9A09-1A45F587E7C5}" destId="{1E5054E9-6EF9-D247-8FCE-B325F97C053A}" srcOrd="0" destOrd="0" presId="urn:microsoft.com/office/officeart/2005/8/layout/venn1"/>
    <dgm:cxn modelId="{63D6205B-6AC9-AA4C-BCA3-A698D3183ED3}" srcId="{109573C5-0B42-1549-A772-3EAF332F7399}" destId="{68A44818-5F53-7F4C-9A09-1A45F587E7C5}" srcOrd="1" destOrd="0" parTransId="{D77638B0-A08E-F64B-88FF-3C1AFE60B0F2}" sibTransId="{0D557397-93C3-B245-8BBD-42B760221016}"/>
    <dgm:cxn modelId="{935DD367-B899-4840-AAB6-228DDA166D6F}" type="presOf" srcId="{109573C5-0B42-1549-A772-3EAF332F7399}" destId="{55D37099-7399-B64D-8388-A267C9E94FC3}" srcOrd="0" destOrd="0" presId="urn:microsoft.com/office/officeart/2005/8/layout/venn1"/>
    <dgm:cxn modelId="{C8CA2E4B-3074-C44C-AC32-CCB42B850E49}" type="presOf" srcId="{68A44818-5F53-7F4C-9A09-1A45F587E7C5}" destId="{87FBC86E-07B9-0740-B2C1-72CF42760715}" srcOrd="1" destOrd="0" presId="urn:microsoft.com/office/officeart/2005/8/layout/venn1"/>
    <dgm:cxn modelId="{EC09F073-D3A3-844E-B6D8-BE2BA571B395}" srcId="{109573C5-0B42-1549-A772-3EAF332F7399}" destId="{2ABD8579-21CC-9347-A3AB-6B2EFB09092B}" srcOrd="0" destOrd="0" parTransId="{85EE3C56-8841-5A40-8A9F-A232C5B81255}" sibTransId="{C736438D-E128-804C-BAAE-20F6583D6130}"/>
    <dgm:cxn modelId="{3BF4447C-1988-5C4A-BFF7-9E4DA03A19AC}" type="presOf" srcId="{0F357515-E659-B04B-AE21-CB1E641401EC}" destId="{314047EF-1DCC-B349-AD93-0B493B9F8A5E}" srcOrd="0" destOrd="0" presId="urn:microsoft.com/office/officeart/2005/8/layout/venn1"/>
    <dgm:cxn modelId="{A9AD6091-1ACC-1240-8CA5-EE32A212BD9B}" type="presOf" srcId="{2ABD8579-21CC-9347-A3AB-6B2EFB09092B}" destId="{6F1F6F26-A44B-C542-8FB2-5CB2E35ED03F}" srcOrd="0" destOrd="0" presId="urn:microsoft.com/office/officeart/2005/8/layout/venn1"/>
    <dgm:cxn modelId="{8678EEBB-EEA9-E145-8580-979B0379B555}" type="presOf" srcId="{0F357515-E659-B04B-AE21-CB1E641401EC}" destId="{3EB37757-BB5B-574F-8204-6B7E83D989B1}" srcOrd="1" destOrd="0" presId="urn:microsoft.com/office/officeart/2005/8/layout/venn1"/>
    <dgm:cxn modelId="{EF9593C6-1D1A-2B40-B934-5D0A91CEDBB2}" type="presOf" srcId="{2ABD8579-21CC-9347-A3AB-6B2EFB09092B}" destId="{959B8D4D-52AA-9446-B5A1-D1409CC4D400}" srcOrd="1" destOrd="0" presId="urn:microsoft.com/office/officeart/2005/8/layout/venn1"/>
    <dgm:cxn modelId="{03ACE793-9268-F947-8373-F345F9D56B1A}" type="presParOf" srcId="{55D37099-7399-B64D-8388-A267C9E94FC3}" destId="{6F1F6F26-A44B-C542-8FB2-5CB2E35ED03F}" srcOrd="0" destOrd="0" presId="urn:microsoft.com/office/officeart/2005/8/layout/venn1"/>
    <dgm:cxn modelId="{79B660BB-8E45-EB4E-AE41-34AE6C38AE5F}" type="presParOf" srcId="{55D37099-7399-B64D-8388-A267C9E94FC3}" destId="{959B8D4D-52AA-9446-B5A1-D1409CC4D400}" srcOrd="1" destOrd="0" presId="urn:microsoft.com/office/officeart/2005/8/layout/venn1"/>
    <dgm:cxn modelId="{E0745EFA-841C-534E-BE14-9B40D782E85A}" type="presParOf" srcId="{55D37099-7399-B64D-8388-A267C9E94FC3}" destId="{1E5054E9-6EF9-D247-8FCE-B325F97C053A}" srcOrd="2" destOrd="0" presId="urn:microsoft.com/office/officeart/2005/8/layout/venn1"/>
    <dgm:cxn modelId="{D40DE21D-7AF6-A949-80E9-FC6305A5C534}" type="presParOf" srcId="{55D37099-7399-B64D-8388-A267C9E94FC3}" destId="{87FBC86E-07B9-0740-B2C1-72CF42760715}" srcOrd="3" destOrd="0" presId="urn:microsoft.com/office/officeart/2005/8/layout/venn1"/>
    <dgm:cxn modelId="{C01D57CC-4052-1146-A80F-EC4E88971951}" type="presParOf" srcId="{55D37099-7399-B64D-8388-A267C9E94FC3}" destId="{314047EF-1DCC-B349-AD93-0B493B9F8A5E}" srcOrd="4" destOrd="0" presId="urn:microsoft.com/office/officeart/2005/8/layout/venn1"/>
    <dgm:cxn modelId="{1AB94D34-0BB0-BF44-B768-0AC0DB28A6DB}" type="presParOf" srcId="{55D37099-7399-B64D-8388-A267C9E94FC3}" destId="{3EB37757-BB5B-574F-8204-6B7E83D989B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F6F26-A44B-C542-8FB2-5CB2E35ED03F}">
      <dsp:nvSpPr>
        <dsp:cNvPr id="0" name=""/>
        <dsp:cNvSpPr/>
      </dsp:nvSpPr>
      <dsp:spPr>
        <a:xfrm>
          <a:off x="1343400" y="85640"/>
          <a:ext cx="2688710" cy="1801130"/>
        </a:xfrm>
        <a:prstGeom prst="ellipse">
          <a:avLst/>
        </a:prstGeom>
        <a:gradFill rotWithShape="0">
          <a:gsLst>
            <a:gs pos="0">
              <a:srgbClr val="7D2B8B">
                <a:alpha val="50000"/>
              </a:srgbClr>
            </a:gs>
            <a:gs pos="44000">
              <a:srgbClr val="9A4E9E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Parents </a:t>
          </a:r>
        </a:p>
      </dsp:txBody>
      <dsp:txXfrm>
        <a:off x="1701895" y="400838"/>
        <a:ext cx="1971720" cy="810508"/>
      </dsp:txXfrm>
    </dsp:sp>
    <dsp:sp modelId="{1E5054E9-6EF9-D247-8FCE-B325F97C053A}">
      <dsp:nvSpPr>
        <dsp:cNvPr id="0" name=""/>
        <dsp:cNvSpPr/>
      </dsp:nvSpPr>
      <dsp:spPr>
        <a:xfrm>
          <a:off x="2554991" y="1267813"/>
          <a:ext cx="2339218" cy="1774294"/>
        </a:xfrm>
        <a:prstGeom prst="ellipse">
          <a:avLst/>
        </a:prstGeom>
        <a:gradFill rotWithShape="0">
          <a:gsLst>
            <a:gs pos="0">
              <a:srgbClr val="9A4E9E">
                <a:alpha val="50000"/>
              </a:srgbClr>
            </a:gs>
            <a:gs pos="80000">
              <a:srgbClr val="9A4E9E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   </a:t>
          </a:r>
          <a:r>
            <a:rPr lang="en-US" sz="2800" b="1" kern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System Pros</a:t>
          </a:r>
        </a:p>
      </dsp:txBody>
      <dsp:txXfrm>
        <a:off x="3270402" y="1726172"/>
        <a:ext cx="1403531" cy="975861"/>
      </dsp:txXfrm>
    </dsp:sp>
    <dsp:sp modelId="{314047EF-1DCC-B349-AD93-0B493B9F8A5E}">
      <dsp:nvSpPr>
        <dsp:cNvPr id="0" name=""/>
        <dsp:cNvSpPr/>
      </dsp:nvSpPr>
      <dsp:spPr>
        <a:xfrm>
          <a:off x="453951" y="1337117"/>
          <a:ext cx="2815635" cy="1763829"/>
        </a:xfrm>
        <a:prstGeom prst="ellipse">
          <a:avLst/>
        </a:prstGeom>
        <a:gradFill rotWithShape="0">
          <a:gsLst>
            <a:gs pos="0">
              <a:srgbClr val="9A4E9E">
                <a:alpha val="50000"/>
              </a:srgbClr>
            </a:gs>
            <a:gs pos="80000">
              <a:srgbClr val="9A4E9E"/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 Youth</a:t>
          </a:r>
        </a:p>
      </dsp:txBody>
      <dsp:txXfrm>
        <a:off x="719090" y="1792773"/>
        <a:ext cx="1689381" cy="970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3E9EB-B939-DF4F-9931-22E993D404D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CAA79-C2AB-7E42-988E-E319A90F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0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7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Sue</a:t>
            </a:r>
          </a:p>
          <a:p>
            <a:r>
              <a:rPr lang="en-US" dirty="0"/>
              <a:t>A key innovation to Public Science Project’s approach was to include System Professionals in the work as co-researchers – typically CPARs are done with youth and researchers or parents and researchers – we intuitively recognized that value of including system professionals who were also transformed through the projects. </a:t>
            </a:r>
          </a:p>
        </p:txBody>
      </p:sp>
    </p:spTree>
    <p:extLst>
      <p:ext uri="{BB962C8B-B14F-4D97-AF65-F5344CB8AC3E}">
        <p14:creationId xmlns:p14="http://schemas.microsoft.com/office/powerpoint/2010/main" val="330286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B9D01-1361-4046-A4B8-05BCEAF73F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B9D01-1361-4046-A4B8-05BCEAF73F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5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B9D01-1361-4046-A4B8-05BCEAF73F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38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Fit people into systems fit systems into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CAA79-C2AB-7E42-988E-E319A90FC1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2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9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8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4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4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2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1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Sue</a:t>
            </a:r>
          </a:p>
          <a:p>
            <a:r>
              <a:rPr lang="en-US" dirty="0"/>
              <a:t>A key innovation to Public Science Project’s approach was to include System Professionals in the work as co-researchers – typically CPARs are done with youth and researchers or parents and researchers – we intuitively recognized that value of including system professionals who were also transformed through the projects. </a:t>
            </a:r>
          </a:p>
        </p:txBody>
      </p:sp>
    </p:spTree>
    <p:extLst>
      <p:ext uri="{BB962C8B-B14F-4D97-AF65-F5344CB8AC3E}">
        <p14:creationId xmlns:p14="http://schemas.microsoft.com/office/powerpoint/2010/main" val="2025216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Sue</a:t>
            </a:r>
          </a:p>
          <a:p>
            <a:r>
              <a:rPr lang="en-US" dirty="0"/>
              <a:t>A key innovation to Public Science Project’s approach was to include System Professionals in the work as co-researchers – typically CPARs are done with youth and researchers or parents and researchers – we intuitively recognized that value of including system professionals who were also transformed through the projects. </a:t>
            </a:r>
          </a:p>
        </p:txBody>
      </p:sp>
    </p:spTree>
    <p:extLst>
      <p:ext uri="{BB962C8B-B14F-4D97-AF65-F5344CB8AC3E}">
        <p14:creationId xmlns:p14="http://schemas.microsoft.com/office/powerpoint/2010/main" val="304479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A431-1E7E-ECFA-2E1C-392EF01F5EC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52575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CD584-A921-24CC-F803-E5E103D59C8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52575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C6DF73F-5A59-9A7C-7688-350B3115F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730" t="52474"/>
          <a:stretch/>
        </p:blipFill>
        <p:spPr>
          <a:xfrm>
            <a:off x="0" y="-12700"/>
            <a:ext cx="2671011" cy="1438106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47367C89-A1FB-4370-FB07-FFFE6458B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7877702" y="3916839"/>
            <a:ext cx="4314298" cy="2923290"/>
          </a:xfrm>
          <a:prstGeom prst="rect">
            <a:avLst/>
          </a:prstGeom>
        </p:spPr>
      </p:pic>
      <p:pic>
        <p:nvPicPr>
          <p:cNvPr id="12" name="Picture 7" descr="Children's Service Council of Broward County Logo">
            <a:extLst>
              <a:ext uri="{FF2B5EF4-FFF2-40B4-BE49-F238E27FC236}">
                <a16:creationId xmlns:a16="http://schemas.microsoft.com/office/drawing/2014/main" id="{AEFD7462-2AB3-2FFE-F811-B9D8278432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553449" y="4550558"/>
            <a:ext cx="3273863" cy="19752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2D21A4-FB2C-423A-57C4-CA53783816DE}"/>
              </a:ext>
            </a:extLst>
          </p:cNvPr>
          <p:cNvSpPr/>
          <p:nvPr userDrawn="1"/>
        </p:nvSpPr>
        <p:spPr>
          <a:xfrm>
            <a:off x="552450" y="457200"/>
            <a:ext cx="11144250" cy="59626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2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8AA9-9517-5A3D-D717-A29D6461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0AA35-0EDF-7238-95A2-592570226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6C9E5-3C15-5822-0D0A-38E1CBF90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003A8-3779-C05A-8A8B-F2189216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</p:spPr>
        <p:txBody>
          <a:bodyPr/>
          <a:lstStyle>
            <a:lvl1pPr algn="l">
              <a:defRPr>
                <a:solidFill>
                  <a:srgbClr val="570580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ED09F0C-A0B8-4492-44CB-16FD121C9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9" name="Picture 8" descr="Children's Service Council of Broward County Logo">
            <a:extLst>
              <a:ext uri="{FF2B5EF4-FFF2-40B4-BE49-F238E27FC236}">
                <a16:creationId xmlns:a16="http://schemas.microsoft.com/office/drawing/2014/main" id="{C96F52AC-6495-0451-CD4F-5C96985808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7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PT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1F2428-D027-4AD9-8703-5DA921A0E77A}"/>
              </a:ext>
            </a:extLst>
          </p:cNvPr>
          <p:cNvSpPr txBox="1"/>
          <p:nvPr userDrawn="1"/>
        </p:nvSpPr>
        <p:spPr>
          <a:xfrm>
            <a:off x="11290853" y="6222366"/>
            <a:ext cx="6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6BDEAE-AB93-4050-8791-2119A6CE52D8}" type="slidenum">
              <a:rPr lang="en-US" sz="1400" smtClean="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‹#›</a:t>
            </a:fld>
            <a:endParaRPr lang="en-US" sz="1400">
              <a:solidFill>
                <a:schemeClr val="bg1">
                  <a:lumMod val="6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D82A2EC-24F6-43B6-84BF-B6D2E325F7FA}"/>
              </a:ext>
            </a:extLst>
          </p:cNvPr>
          <p:cNvSpPr txBox="1">
            <a:spLocks/>
          </p:cNvSpPr>
          <p:nvPr userDrawn="1"/>
        </p:nvSpPr>
        <p:spPr>
          <a:xfrm>
            <a:off x="1981200" y="5955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>
              <a:solidFill>
                <a:schemeClr val="tx1">
                  <a:lumMod val="75000"/>
                </a:schemeClr>
              </a:solidFill>
              <a:latin typeface="+mn-lt"/>
              <a:ea typeface="Roboto" pitchFamily="2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780FCBA-8C17-4AC7-9832-8356ED0E0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B5D74E2F-B078-4FAB-8DC2-3750D296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5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5468BD-2A8C-2644-582F-E61A143CBE44}"/>
              </a:ext>
            </a:extLst>
          </p:cNvPr>
          <p:cNvSpPr/>
          <p:nvPr userDrawn="1"/>
        </p:nvSpPr>
        <p:spPr>
          <a:xfrm>
            <a:off x="447675" y="380207"/>
            <a:ext cx="11296650" cy="5826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2403A-76BB-5645-C2C0-DC60F830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1296650" cy="1325563"/>
          </a:xfrm>
        </p:spPr>
        <p:txBody>
          <a:bodyPr/>
          <a:lstStyle>
            <a:lvl1pPr>
              <a:defRPr b="1">
                <a:solidFill>
                  <a:srgbClr val="5705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8EDB2-1ED5-6786-330A-E057C1541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25625"/>
            <a:ext cx="11296650" cy="4351338"/>
          </a:xfrm>
          <a:noFill/>
        </p:spPr>
        <p:txBody>
          <a:bodyPr/>
          <a:lstStyle>
            <a:lvl1pPr>
              <a:defRPr>
                <a:solidFill>
                  <a:srgbClr val="570580"/>
                </a:solidFill>
              </a:defRPr>
            </a:lvl1pPr>
            <a:lvl2pPr>
              <a:defRPr>
                <a:solidFill>
                  <a:srgbClr val="570580"/>
                </a:solidFill>
              </a:defRPr>
            </a:lvl2pPr>
            <a:lvl3pPr>
              <a:defRPr>
                <a:solidFill>
                  <a:srgbClr val="570580"/>
                </a:solidFill>
              </a:defRPr>
            </a:lvl3pPr>
            <a:lvl4pPr>
              <a:defRPr>
                <a:solidFill>
                  <a:srgbClr val="570580"/>
                </a:solidFill>
              </a:defRPr>
            </a:lvl4pPr>
            <a:lvl5pPr>
              <a:defRPr>
                <a:solidFill>
                  <a:srgbClr val="57058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556C2-2804-BDD7-8D3C-E7E54677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50" y="6384622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445439C0-C8BD-C065-E86E-C234D64D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11" name="Picture 6" descr="Children's Service Council of Broward County Logo">
            <a:extLst>
              <a:ext uri="{FF2B5EF4-FFF2-40B4-BE49-F238E27FC236}">
                <a16:creationId xmlns:a16="http://schemas.microsoft.com/office/drawing/2014/main" id="{71A76764-A74F-6642-A20C-21CF6B4655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1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CA7A-91D4-0E86-A484-DF929414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F0FCF-9C43-BBE3-57A2-8D18C242E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1A028-8F44-CD87-B358-03FC4312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26110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0F66AE4-84BB-BD07-3556-F18492E3B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9" name="Picture 7" descr="Children's Service Council of Broward County Logo">
            <a:extLst>
              <a:ext uri="{FF2B5EF4-FFF2-40B4-BE49-F238E27FC236}">
                <a16:creationId xmlns:a16="http://schemas.microsoft.com/office/drawing/2014/main" id="{7F6E2422-E690-5934-4C19-C21E0658E8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664033" y="5320506"/>
            <a:ext cx="2394617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46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EFFED-B272-415C-DF16-9FCBDCC4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1A7C6-2633-E4A2-D3DA-683C18D4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21AA-DB52-ADF7-BE3D-C4DF83C2D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6F0CD-D509-A94B-9729-3C6CA469B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D2CC2B3-93DC-D699-1DB2-3474FC7E1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9" name="Picture 6" descr="Children's Service Council of Broward County Logo">
            <a:extLst>
              <a:ext uri="{FF2B5EF4-FFF2-40B4-BE49-F238E27FC236}">
                <a16:creationId xmlns:a16="http://schemas.microsoft.com/office/drawing/2014/main" id="{93A2F084-58FE-B8C6-88B3-12B93F3FB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8FE7-1C2D-4485-204F-F4C9CA42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D420B-091A-1E91-C12E-67156B103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F33CF-D4D6-5C10-96F9-3A4060378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4B478-E326-904C-C74B-4C09D9AE3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3A3C5-63D0-6CD4-AA92-95D8B66E3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C7A56-4D2C-B4AC-759D-8B45D424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0D09100-09EF-1B9F-88C3-7D23404A3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11" name="Picture 6" descr="Children's Service Council of Broward County Logo">
            <a:extLst>
              <a:ext uri="{FF2B5EF4-FFF2-40B4-BE49-F238E27FC236}">
                <a16:creationId xmlns:a16="http://schemas.microsoft.com/office/drawing/2014/main" id="{7779AC21-E9EF-08C9-7761-EA010696AC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3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B71A-1028-E5C5-0800-6C2921FA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54789-8F58-5FDE-27C9-FFBDB989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F1478-115F-126D-47F3-145AB1288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7" name="Picture 6" descr="Children's Service Council of Broward County Logo">
            <a:extLst>
              <a:ext uri="{FF2B5EF4-FFF2-40B4-BE49-F238E27FC236}">
                <a16:creationId xmlns:a16="http://schemas.microsoft.com/office/drawing/2014/main" id="{44C56B14-B025-981A-E711-D45A9A7B1C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0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E315C-3B97-2B19-8929-AC4F301E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24205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40160B0-21AB-0938-5F02-6D038118C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8" name="Picture 7" descr="Children's Service Council of Broward County Logo">
            <a:extLst>
              <a:ext uri="{FF2B5EF4-FFF2-40B4-BE49-F238E27FC236}">
                <a16:creationId xmlns:a16="http://schemas.microsoft.com/office/drawing/2014/main" id="{D59F238F-6F1F-D3B5-E5E4-67DCE9E978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683083" y="5339556"/>
            <a:ext cx="2394617" cy="144475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C26CF50-E683-A5B7-69A6-D9D8BB0A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008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E315C-3B97-2B19-8929-AC4F301E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50" y="637540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790B3C-10C9-3B75-6DBF-CB34BB7A4654}"/>
              </a:ext>
            </a:extLst>
          </p:cNvPr>
          <p:cNvSpPr/>
          <p:nvPr userDrawn="1"/>
        </p:nvSpPr>
        <p:spPr>
          <a:xfrm>
            <a:off x="447675" y="365125"/>
            <a:ext cx="11296650" cy="5976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7BD7402-1950-94F0-1D24-78D88405A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6" name="Picture 6" descr="Children's Service Council of Broward County Logo">
            <a:extLst>
              <a:ext uri="{FF2B5EF4-FFF2-40B4-BE49-F238E27FC236}">
                <a16:creationId xmlns:a16="http://schemas.microsoft.com/office/drawing/2014/main" id="{6AF27BA3-751E-06F1-71D1-619A2B52CF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AAB40E-9A98-194B-7929-0C058058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5705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1851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23EC-DEB2-321A-CB1D-044BD312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48686-417D-8A1E-AC0C-C77E4DEF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340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DA803-EF1C-9C4E-6167-145FF67A7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33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47858-5686-FFD3-C8F8-12812573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</p:spPr>
        <p:txBody>
          <a:bodyPr/>
          <a:lstStyle>
            <a:lvl1pPr algn="l">
              <a:defRPr>
                <a:solidFill>
                  <a:srgbClr val="570580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56B7835-8B95-07D5-C109-55CE0CE29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9" name="Picture 8" descr="Children's Service Council of Broward County Logo">
            <a:extLst>
              <a:ext uri="{FF2B5EF4-FFF2-40B4-BE49-F238E27FC236}">
                <a16:creationId xmlns:a16="http://schemas.microsoft.com/office/drawing/2014/main" id="{AEED2589-B4F5-DFD4-0D8A-6094738AB7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CD0D5-9EA9-CB39-5FD4-4048CD33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2966-FA0D-8720-916A-E1755D538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B8538-1308-D2B4-FC2F-3B995E27C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C821C-F562-46A0-A550-0990AA84A90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635F-6A08-EB3E-0179-D8A192B5E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B4F05-7508-8874-611E-F85F67137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29FCD-83E0-4CA0-B4E6-6A62E11E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3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20.png"/><Relationship Id="rId21" Type="http://schemas.openxmlformats.org/officeDocument/2006/relationships/image" Target="../media/image33.png"/><Relationship Id="rId7" Type="http://schemas.openxmlformats.org/officeDocument/2006/relationships/image" Target="../media/image14.pn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23.jpeg"/><Relationship Id="rId5" Type="http://schemas.openxmlformats.org/officeDocument/2006/relationships/image" Target="../media/image8.jp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5.jpg"/><Relationship Id="rId9" Type="http://schemas.openxmlformats.org/officeDocument/2006/relationships/image" Target="../media/image10.jpg"/><Relationship Id="rId14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2.png"/><Relationship Id="rId18" Type="http://schemas.openxmlformats.org/officeDocument/2006/relationships/image" Target="../media/image47.svg"/><Relationship Id="rId26" Type="http://schemas.openxmlformats.org/officeDocument/2006/relationships/image" Target="../media/image55.svg"/><Relationship Id="rId3" Type="http://schemas.openxmlformats.org/officeDocument/2006/relationships/image" Target="../media/image34.png"/><Relationship Id="rId21" Type="http://schemas.openxmlformats.org/officeDocument/2006/relationships/image" Target="../media/image50.png"/><Relationship Id="rId7" Type="http://schemas.openxmlformats.org/officeDocument/2006/relationships/image" Target="../media/image38.sv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5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11.png"/><Relationship Id="rId24" Type="http://schemas.openxmlformats.org/officeDocument/2006/relationships/image" Target="../media/image53.sv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svg"/><Relationship Id="rId10" Type="http://schemas.openxmlformats.org/officeDocument/2006/relationships/image" Target="../media/image8.jpg"/><Relationship Id="rId19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3.svg"/><Relationship Id="rId22" Type="http://schemas.openxmlformats.org/officeDocument/2006/relationships/image" Target="../media/image51.svg"/><Relationship Id="rId27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4.jpeg"/><Relationship Id="rId18" Type="http://schemas.openxmlformats.org/officeDocument/2006/relationships/image" Target="../media/image65.png"/><Relationship Id="rId26" Type="http://schemas.openxmlformats.org/officeDocument/2006/relationships/image" Target="../media/image51.svg"/><Relationship Id="rId3" Type="http://schemas.openxmlformats.org/officeDocument/2006/relationships/image" Target="../media/image58.png"/><Relationship Id="rId21" Type="http://schemas.openxmlformats.org/officeDocument/2006/relationships/image" Target="../media/image46.png"/><Relationship Id="rId7" Type="http://schemas.openxmlformats.org/officeDocument/2006/relationships/image" Target="../media/image62.png"/><Relationship Id="rId12" Type="http://schemas.openxmlformats.org/officeDocument/2006/relationships/image" Target="../media/image40.jpeg"/><Relationship Id="rId17" Type="http://schemas.openxmlformats.org/officeDocument/2006/relationships/image" Target="../media/image34.png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1.jpeg"/><Relationship Id="rId20" Type="http://schemas.openxmlformats.org/officeDocument/2006/relationships/image" Target="../media/image67.sv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11" Type="http://schemas.openxmlformats.org/officeDocument/2006/relationships/image" Target="../media/image39.jpeg"/><Relationship Id="rId24" Type="http://schemas.openxmlformats.org/officeDocument/2006/relationships/image" Target="../media/image49.svg"/><Relationship Id="rId32" Type="http://schemas.openxmlformats.org/officeDocument/2006/relationships/image" Target="../media/image57.svg"/><Relationship Id="rId5" Type="http://schemas.openxmlformats.org/officeDocument/2006/relationships/image" Target="../media/image60.png"/><Relationship Id="rId15" Type="http://schemas.openxmlformats.org/officeDocument/2006/relationships/image" Target="../media/image11.png"/><Relationship Id="rId23" Type="http://schemas.openxmlformats.org/officeDocument/2006/relationships/image" Target="../media/image48.png"/><Relationship Id="rId28" Type="http://schemas.openxmlformats.org/officeDocument/2006/relationships/image" Target="../media/image53.svg"/><Relationship Id="rId10" Type="http://schemas.openxmlformats.org/officeDocument/2006/relationships/image" Target="../media/image63.png"/><Relationship Id="rId19" Type="http://schemas.openxmlformats.org/officeDocument/2006/relationships/image" Target="../media/image66.png"/><Relationship Id="rId31" Type="http://schemas.openxmlformats.org/officeDocument/2006/relationships/image" Target="../media/image56.png"/><Relationship Id="rId4" Type="http://schemas.openxmlformats.org/officeDocument/2006/relationships/image" Target="../media/image59.png"/><Relationship Id="rId9" Type="http://schemas.openxmlformats.org/officeDocument/2006/relationships/image" Target="../media/image36.png"/><Relationship Id="rId14" Type="http://schemas.openxmlformats.org/officeDocument/2006/relationships/image" Target="../media/image8.jpg"/><Relationship Id="rId22" Type="http://schemas.openxmlformats.org/officeDocument/2006/relationships/image" Target="../media/image47.svg"/><Relationship Id="rId27" Type="http://schemas.openxmlformats.org/officeDocument/2006/relationships/image" Target="../media/image52.png"/><Relationship Id="rId30" Type="http://schemas.openxmlformats.org/officeDocument/2006/relationships/image" Target="../media/image5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7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9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ADAD-1EB7-AC1F-026E-05BD50851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205" y="1127760"/>
            <a:ext cx="9444915" cy="408432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/>
              <a:t>Broward Youth Baker Act Community Participatory Action Research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We Are Supported Care Coordination IDS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Child Mental Health Measures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5F1D6-AF2B-1DA6-6D0E-CEE3072CD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965" y="5349922"/>
            <a:ext cx="6387155" cy="1078173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Sue Gallagher 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Chief Innovation Officer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Children’s Services Council of Broward County</a:t>
            </a:r>
          </a:p>
        </p:txBody>
      </p:sp>
    </p:spTree>
    <p:extLst>
      <p:ext uri="{BB962C8B-B14F-4D97-AF65-F5344CB8AC3E}">
        <p14:creationId xmlns:p14="http://schemas.microsoft.com/office/powerpoint/2010/main" val="322908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315802" y="4909141"/>
            <a:ext cx="2876199" cy="19488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91529" y="5319343"/>
            <a:ext cx="2379775" cy="143579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68DD4B-B0ED-26A1-5238-0394BA1FDCE7}"/>
              </a:ext>
            </a:extLst>
          </p:cNvPr>
          <p:cNvSpPr txBox="1">
            <a:spLocks/>
          </p:cNvSpPr>
          <p:nvPr/>
        </p:nvSpPr>
        <p:spPr>
          <a:xfrm>
            <a:off x="597395" y="826324"/>
            <a:ext cx="10617200" cy="32871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trauma of the Baker Process </a:t>
            </a:r>
          </a:p>
          <a:p>
            <a:pPr marL="457200" indent="-457200">
              <a:buAutoNum type="arabicPeriod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post-discharge care coordination for families and their youth who are Baker Acted  </a:t>
            </a:r>
          </a:p>
          <a:p>
            <a:pPr marL="457200" indent="-457200">
              <a:buAutoNum type="arabicPeriod" startAt="2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recidivism while improving mental health.</a:t>
            </a:r>
          </a:p>
          <a:p>
            <a:pPr marL="457200" indent="-457200">
              <a:buAutoNum type="arabicPeriod" startAt="3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nform the development of the “We Are Supported” integrated data system supported by the Broward Data Collaborative, Amazon Web Services,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Velatura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457200" indent="-457200">
              <a:buAutoNum type="arabicPeriod" startAt="4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0F3DDD-4E30-D9F7-038B-8664449E1BE0}"/>
              </a:ext>
            </a:extLst>
          </p:cNvPr>
          <p:cNvSpPr txBox="1">
            <a:spLocks/>
          </p:cNvSpPr>
          <p:nvPr/>
        </p:nvSpPr>
        <p:spPr>
          <a:xfrm>
            <a:off x="823026" y="30676"/>
            <a:ext cx="9734138" cy="8837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>
                <a:solidFill>
                  <a:srgbClr val="7030A0"/>
                </a:solidFill>
                <a:latin typeface="Helvetica" pitchFamily="2" charset="0"/>
              </a:rPr>
              <a:t>2023 Broward Youth Baker Act CPAR Desired Outcomes</a:t>
            </a:r>
          </a:p>
        </p:txBody>
      </p:sp>
    </p:spTree>
    <p:extLst>
      <p:ext uri="{BB962C8B-B14F-4D97-AF65-F5344CB8AC3E}">
        <p14:creationId xmlns:p14="http://schemas.microsoft.com/office/powerpoint/2010/main" val="293156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0142234-2A9D-4B61-BC20-202D0727E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23801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5E5F5F-0191-46C0-9201-F584A247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41" y="1212410"/>
            <a:ext cx="11053131" cy="4585275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77C8EB-06A9-B744-92B4-B2E74A720894}"/>
              </a:ext>
            </a:extLst>
          </p:cNvPr>
          <p:cNvSpPr/>
          <p:nvPr/>
        </p:nvSpPr>
        <p:spPr>
          <a:xfrm>
            <a:off x="249044" y="906341"/>
            <a:ext cx="11942956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3-day CPAR workshop completed January 2023 – co-researcher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shared stories, found commonalities across experiences, 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learned about participatory research, developed partnering and caring relationships and finalized </a:t>
            </a:r>
            <a:r>
              <a:rPr lang="en-US" sz="2800" u="sng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research questions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742950" marR="0" indent="-7429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AutoNum type="arabicParenBoth"/>
              <a:tabLst>
                <a:tab pos="1371600" algn="l"/>
                <a:tab pos="1828800" algn="l"/>
              </a:tabLst>
            </a:pPr>
            <a:r>
              <a:rPr lang="en-US" sz="2400" b="1" i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PEG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- What </a:t>
            </a:r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sycho-educational content can bes</a:t>
            </a:r>
            <a:r>
              <a:rPr lang="en-US" sz="24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t inform parents &amp; youth about the Baker Act process during their time of crisis that can reduce the trauma of Baker Acting and improve post-discharge care coordination? </a:t>
            </a:r>
          </a:p>
          <a:p>
            <a:pPr marL="742950" marR="0" indent="-7429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AutoNum type="arabicParenBoth"/>
              <a:tabLst>
                <a:tab pos="1371600" algn="l"/>
                <a:tab pos="1828800" algn="l"/>
              </a:tabLst>
            </a:pPr>
            <a:r>
              <a:rPr lang="en-US" sz="2400" b="1" i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BASTE </a:t>
            </a:r>
            <a:r>
              <a:rPr lang="en-US" sz="24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- How can legislation, rules, and secure facility policies change with research on alternative models, approaches, and policies to improve the Baker Act process and post-discharge care coordination?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cs typeface="Helvetica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AF449B-C98B-06DB-4BFC-751FE5F7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78" y="87776"/>
            <a:ext cx="10515600" cy="90634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CPAR 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186139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0142234-2A9D-4B61-BC20-202D0727E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23801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5E5F5F-0191-46C0-9201-F584A247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41" y="1212410"/>
            <a:ext cx="11053131" cy="4585275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77C8EB-06A9-B744-92B4-B2E74A720894}"/>
              </a:ext>
            </a:extLst>
          </p:cNvPr>
          <p:cNvSpPr/>
          <p:nvPr/>
        </p:nvSpPr>
        <p:spPr>
          <a:xfrm>
            <a:off x="124522" y="895944"/>
            <a:ext cx="119429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 youth &amp; 6 system professionals designed data collection tools &amp; methods for PEG &amp; BASTE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Conducted Focus groups &amp; semi-structured interviews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Researched best practices to improve experience to address legislation, rules &amp; policy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Completed May 2023 Two-Day Data Analysis Workshop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Developing Research Products &amp; Recommendations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May – September 2023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AF449B-C98B-06DB-4BFC-751FE5F7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78" y="38949"/>
            <a:ext cx="10515600" cy="769407"/>
          </a:xfrm>
        </p:spPr>
        <p:txBody>
          <a:bodyPr/>
          <a:lstStyle/>
          <a:p>
            <a:pPr algn="ctr"/>
            <a:r>
              <a:rPr lang="en-US" dirty="0"/>
              <a:t>CPAR Data Collection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222591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0142234-2A9D-4B61-BC20-202D0727E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23801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5E5F5F-0191-46C0-9201-F584A247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41" y="1212410"/>
            <a:ext cx="11053131" cy="4585275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77C8EB-06A9-B744-92B4-B2E74A720894}"/>
              </a:ext>
            </a:extLst>
          </p:cNvPr>
          <p:cNvSpPr/>
          <p:nvPr/>
        </p:nvSpPr>
        <p:spPr>
          <a:xfrm>
            <a:off x="124522" y="895944"/>
            <a:ext cx="119429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71600" algn="l"/>
                <a:tab pos="18288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Baker Act experience was traumatizing, including the feelings of: </a:t>
            </a:r>
          </a:p>
          <a:p>
            <a:pPr marR="0">
              <a:spcAft>
                <a:spcPts val="0"/>
              </a:spcAft>
              <a:tabLst>
                <a:tab pos="1371600" algn="l"/>
                <a:tab pos="1828800" algn="l"/>
              </a:tabLst>
            </a:pPr>
            <a:endParaRPr lang="en-US" sz="1000" dirty="0">
              <a:solidFill>
                <a:srgbClr val="000000"/>
              </a:solidFill>
              <a:effectLst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  <a:tabLst>
                <a:tab pos="1371600" algn="l"/>
                <a:tab pos="1828800" algn="l"/>
              </a:tabLst>
            </a:pPr>
            <a:r>
              <a:rPr lang="en-US" sz="2800" b="1" i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criminalization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 due to Law Enforcement transporting youth to facilities</a:t>
            </a:r>
          </a:p>
          <a:p>
            <a:pPr marL="971550" lvl="1" indent="-514350">
              <a:buFont typeface="+mj-lt"/>
              <a:buAutoNum type="arabicPeriod"/>
              <a:tabLst>
                <a:tab pos="1371600" algn="l"/>
                <a:tab pos="1828800" algn="l"/>
              </a:tabLst>
            </a:pPr>
            <a:r>
              <a:rPr lang="en-US" sz="2800" b="1" i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dehumanization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 caused by families </a:t>
            </a:r>
            <a:r>
              <a:rPr lang="en-US" sz="2800" dirty="0">
                <a:solidFill>
                  <a:srgbClr val="000000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knowing nothing about the 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Baker Act process and youth feeling helpless (no choices about what happens) and fear of non-compliance. </a:t>
            </a:r>
          </a:p>
          <a:p>
            <a:pPr marL="971550" lvl="1" indent="-514350">
              <a:buFont typeface="+mj-lt"/>
              <a:buAutoNum type="arabicPeriod"/>
              <a:tabLst>
                <a:tab pos="1371600" algn="l"/>
                <a:tab pos="1828800" algn="l"/>
              </a:tabLst>
            </a:pPr>
            <a:r>
              <a:rPr lang="en-US" sz="2800" b="1" i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re-traumatization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 by the separation of families during the process, made worse due to the extremely limited visitation and communication between parents and their children.</a:t>
            </a:r>
          </a:p>
          <a:p>
            <a:pPr lvl="1">
              <a:tabLst>
                <a:tab pos="1371600" algn="l"/>
                <a:tab pos="1828800" algn="l"/>
              </a:tabLst>
            </a:pPr>
            <a:endParaRPr lang="en-US" sz="1000" dirty="0">
              <a:solidFill>
                <a:srgbClr val="000000"/>
              </a:solidFill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371600" algn="l"/>
                <a:tab pos="1828800" algn="l"/>
              </a:tabLst>
            </a:pPr>
            <a:r>
              <a:rPr lang="en-US" sz="2800" dirty="0">
                <a:solidFill>
                  <a:srgbClr val="000000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 Co-researchers provided input and feedback 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on a </a:t>
            </a:r>
          </a:p>
          <a:p>
            <a:pPr>
              <a:tabLst>
                <a:tab pos="1371600" algn="l"/>
                <a:tab pos="1828800" algn="l"/>
              </a:tabLst>
            </a:pPr>
            <a:r>
              <a:rPr lang="en-US" sz="2800" i="1" dirty="0">
                <a:solidFill>
                  <a:srgbClr val="000000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	</a:t>
            </a:r>
            <a:r>
              <a:rPr lang="en-US" sz="2800" b="1" i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family-centered consent</a:t>
            </a:r>
            <a:r>
              <a:rPr lang="en-US" sz="2800" b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form for the We Are Supported </a:t>
            </a:r>
          </a:p>
          <a:p>
            <a:pPr>
              <a:tabLst>
                <a:tab pos="1371600" algn="l"/>
                <a:tab pos="1828800" algn="l"/>
              </a:tabLst>
            </a:pPr>
            <a:r>
              <a:rPr lang="en-US" sz="2800" dirty="0">
                <a:solidFill>
                  <a:srgbClr val="000000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integrated data system</a:t>
            </a:r>
            <a:endParaRPr lang="en-US" sz="2800" dirty="0">
              <a:solidFill>
                <a:srgbClr val="000000"/>
              </a:solidFill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AF449B-C98B-06DB-4BFC-751FE5F7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78" y="38949"/>
            <a:ext cx="10515600" cy="769407"/>
          </a:xfrm>
        </p:spPr>
        <p:txBody>
          <a:bodyPr/>
          <a:lstStyle/>
          <a:p>
            <a:pPr algn="ctr"/>
            <a:r>
              <a:rPr lang="en-US" dirty="0"/>
              <a:t>Key CPAR Learnings</a:t>
            </a:r>
          </a:p>
        </p:txBody>
      </p:sp>
    </p:spTree>
    <p:extLst>
      <p:ext uri="{BB962C8B-B14F-4D97-AF65-F5344CB8AC3E}">
        <p14:creationId xmlns:p14="http://schemas.microsoft.com/office/powerpoint/2010/main" val="393755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71F4-479D-83D1-AEEE-9A60D8B8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12" y="103643"/>
            <a:ext cx="10515600" cy="655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Thematic Analysis - Frequency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F3D136-DD64-FD76-37A8-625AEA56BD6B}"/>
              </a:ext>
            </a:extLst>
          </p:cNvPr>
          <p:cNvGrpSpPr/>
          <p:nvPr/>
        </p:nvGrpSpPr>
        <p:grpSpPr>
          <a:xfrm>
            <a:off x="611052" y="950655"/>
            <a:ext cx="9411722" cy="4956689"/>
            <a:chOff x="3719833" y="1172787"/>
            <a:chExt cx="8212753" cy="50848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2B3800-8BD7-5A02-4D5F-AF0B5A9D90C9}"/>
                </a:ext>
              </a:extLst>
            </p:cNvPr>
            <p:cNvGrpSpPr/>
            <p:nvPr/>
          </p:nvGrpSpPr>
          <p:grpSpPr>
            <a:xfrm>
              <a:off x="3728852" y="1187532"/>
              <a:ext cx="7901172" cy="5070146"/>
              <a:chOff x="5843588" y="1928813"/>
              <a:chExt cx="5465802" cy="345757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0CBF46-5CDE-9047-D4EC-6E6BA7652557}"/>
                  </a:ext>
                </a:extLst>
              </p:cNvPr>
              <p:cNvSpPr/>
              <p:nvPr/>
            </p:nvSpPr>
            <p:spPr>
              <a:xfrm>
                <a:off x="5843588" y="1928813"/>
                <a:ext cx="2057400" cy="17287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F957F6-03D8-BD74-D325-EC4AEDA261DB}"/>
                  </a:ext>
                </a:extLst>
              </p:cNvPr>
              <p:cNvSpPr/>
              <p:nvPr/>
            </p:nvSpPr>
            <p:spPr>
              <a:xfrm>
                <a:off x="5843588" y="3657600"/>
                <a:ext cx="2057400" cy="172878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F0B7B83-9EAB-9C92-B2E0-8AA22E09BFE4}"/>
                  </a:ext>
                </a:extLst>
              </p:cNvPr>
              <p:cNvSpPr/>
              <p:nvPr/>
            </p:nvSpPr>
            <p:spPr>
              <a:xfrm>
                <a:off x="7900988" y="1928813"/>
                <a:ext cx="1219966" cy="2203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FDA065-7582-F0FF-4B6E-2A0CB6B11F47}"/>
                  </a:ext>
                </a:extLst>
              </p:cNvPr>
              <p:cNvSpPr/>
              <p:nvPr/>
            </p:nvSpPr>
            <p:spPr>
              <a:xfrm>
                <a:off x="9125187" y="1928813"/>
                <a:ext cx="1162261" cy="2203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72752CE-79B6-3CD7-9849-A0D5C02283C2}"/>
                  </a:ext>
                </a:extLst>
              </p:cNvPr>
              <p:cNvSpPr/>
              <p:nvPr/>
            </p:nvSpPr>
            <p:spPr>
              <a:xfrm>
                <a:off x="10291961" y="1928813"/>
                <a:ext cx="1017429" cy="2203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C52DE59-0267-3E36-EBAB-B74108E33E3C}"/>
                  </a:ext>
                </a:extLst>
              </p:cNvPr>
              <p:cNvSpPr/>
              <p:nvPr/>
            </p:nvSpPr>
            <p:spPr>
              <a:xfrm>
                <a:off x="7900988" y="4132613"/>
                <a:ext cx="1704201" cy="7006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6C1B8F5-33A2-DA64-274C-EC8A86EFF5F4}"/>
                  </a:ext>
                </a:extLst>
              </p:cNvPr>
              <p:cNvSpPr/>
              <p:nvPr/>
            </p:nvSpPr>
            <p:spPr>
              <a:xfrm>
                <a:off x="7900988" y="4833257"/>
                <a:ext cx="1704201" cy="55313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F7C9641-4176-2105-1AAB-6EAF22C486A4}"/>
                  </a:ext>
                </a:extLst>
              </p:cNvPr>
              <p:cNvSpPr/>
              <p:nvPr/>
            </p:nvSpPr>
            <p:spPr>
              <a:xfrm>
                <a:off x="9605189" y="4132613"/>
                <a:ext cx="1343613" cy="85502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D2776E6-7C13-164E-CAC9-92AFDB796955}"/>
                  </a:ext>
                </a:extLst>
              </p:cNvPr>
              <p:cNvSpPr/>
              <p:nvPr/>
            </p:nvSpPr>
            <p:spPr>
              <a:xfrm>
                <a:off x="9605189" y="4987636"/>
                <a:ext cx="1343613" cy="398751"/>
              </a:xfrm>
              <a:prstGeom prst="rect">
                <a:avLst/>
              </a:prstGeom>
              <a:solidFill>
                <a:srgbClr val="F89D8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A5800AF-0E59-902B-9F42-8E10A4C8CCE4}"/>
                  </a:ext>
                </a:extLst>
              </p:cNvPr>
              <p:cNvSpPr/>
              <p:nvPr/>
            </p:nvSpPr>
            <p:spPr>
              <a:xfrm>
                <a:off x="10948802" y="4132613"/>
                <a:ext cx="360588" cy="1253774"/>
              </a:xfrm>
              <a:prstGeom prst="rect">
                <a:avLst/>
              </a:prstGeom>
              <a:solidFill>
                <a:srgbClr val="EA958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90BEFE-32C5-FD0F-5A16-E347D2311AEB}"/>
                </a:ext>
              </a:extLst>
            </p:cNvPr>
            <p:cNvSpPr txBox="1"/>
            <p:nvPr/>
          </p:nvSpPr>
          <p:spPr>
            <a:xfrm>
              <a:off x="3719833" y="1187532"/>
              <a:ext cx="2291938" cy="37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Need better process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4B9C84-533B-92A1-B400-078B4BF2F02B}"/>
                </a:ext>
              </a:extLst>
            </p:cNvPr>
            <p:cNvSpPr txBox="1"/>
            <p:nvPr/>
          </p:nvSpPr>
          <p:spPr>
            <a:xfrm>
              <a:off x="9130076" y="4408032"/>
              <a:ext cx="1807098" cy="37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Need for funding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86B298-B11A-27D7-CDEC-1A3E5DF0BF92}"/>
                </a:ext>
              </a:extLst>
            </p:cNvPr>
            <p:cNvSpPr txBox="1"/>
            <p:nvPr/>
          </p:nvSpPr>
          <p:spPr>
            <a:xfrm>
              <a:off x="6666542" y="4417713"/>
              <a:ext cx="2291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More and better mental health services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0617DC-15FF-AB63-F35B-5AA21D8FCB44}"/>
                </a:ext>
              </a:extLst>
            </p:cNvPr>
            <p:cNvSpPr txBox="1"/>
            <p:nvPr/>
          </p:nvSpPr>
          <p:spPr>
            <a:xfrm>
              <a:off x="10115379" y="1172788"/>
              <a:ext cx="1661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Alternative transportation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465B49-06E1-BEB8-D0D9-E516B4743C45}"/>
                </a:ext>
              </a:extLst>
            </p:cNvPr>
            <p:cNvSpPr txBox="1"/>
            <p:nvPr/>
          </p:nvSpPr>
          <p:spPr>
            <a:xfrm>
              <a:off x="8437958" y="1172787"/>
              <a:ext cx="1715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Failure to act as </a:t>
              </a:r>
              <a:r>
                <a:rPr lang="en-US"/>
                <a:t>holistic system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3D1AF7-6F09-0D05-6971-F92D7577DB8A}"/>
                </a:ext>
              </a:extLst>
            </p:cNvPr>
            <p:cNvSpPr txBox="1"/>
            <p:nvPr/>
          </p:nvSpPr>
          <p:spPr>
            <a:xfrm>
              <a:off x="6668298" y="1174234"/>
              <a:ext cx="1807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LE transportation</a:t>
              </a:r>
            </a:p>
            <a:p>
              <a:r>
                <a:rPr lang="en-US" dirty="0"/>
                <a:t>detrimental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15362D-B955-FFD8-2B96-16E96EBD1B9B}"/>
                </a:ext>
              </a:extLst>
            </p:cNvPr>
            <p:cNvSpPr txBox="1"/>
            <p:nvPr/>
          </p:nvSpPr>
          <p:spPr>
            <a:xfrm>
              <a:off x="3725311" y="3722605"/>
              <a:ext cx="254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Importance </a:t>
              </a:r>
              <a:r>
                <a:rPr lang="en-US"/>
                <a:t>of linkages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D87117-FB0D-0AEF-BB86-33030B26F312}"/>
                </a:ext>
              </a:extLst>
            </p:cNvPr>
            <p:cNvSpPr txBox="1"/>
            <p:nvPr/>
          </p:nvSpPr>
          <p:spPr>
            <a:xfrm>
              <a:off x="6666542" y="5438381"/>
              <a:ext cx="2097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Co-responder model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80B44B-DA9B-6774-CD03-511F6457685C}"/>
                </a:ext>
              </a:extLst>
            </p:cNvPr>
            <p:cNvSpPr txBox="1"/>
            <p:nvPr/>
          </p:nvSpPr>
          <p:spPr>
            <a:xfrm>
              <a:off x="11049024" y="4391932"/>
              <a:ext cx="883562" cy="6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Working well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82EBEA-97FC-C992-5991-376D8BA12F6A}"/>
                </a:ext>
              </a:extLst>
            </p:cNvPr>
            <p:cNvSpPr txBox="1"/>
            <p:nvPr/>
          </p:nvSpPr>
          <p:spPr>
            <a:xfrm>
              <a:off x="9121987" y="5667460"/>
              <a:ext cx="1986784" cy="378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LE needed </a:t>
              </a:r>
              <a:r>
                <a:rPr lang="en-US"/>
                <a:t>for safety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261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CEF0-82E7-59AA-9F77-F47D0B52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454"/>
            <a:ext cx="10515600" cy="742927"/>
          </a:xfrm>
        </p:spPr>
        <p:txBody>
          <a:bodyPr/>
          <a:lstStyle/>
          <a:p>
            <a:pPr algn="ctr"/>
            <a:r>
              <a:rPr lang="en-US" dirty="0"/>
              <a:t>Thematic Analysis - Relationships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99056E-F119-5CAE-18E9-BC0AF5644E77}"/>
              </a:ext>
            </a:extLst>
          </p:cNvPr>
          <p:cNvGrpSpPr/>
          <p:nvPr/>
        </p:nvGrpSpPr>
        <p:grpSpPr>
          <a:xfrm>
            <a:off x="838200" y="1129351"/>
            <a:ext cx="10153402" cy="4855812"/>
            <a:chOff x="608050" y="386062"/>
            <a:chExt cx="10789919" cy="620828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CCC2AE-FE2C-AD9B-1976-242D1C66E08E}"/>
                </a:ext>
              </a:extLst>
            </p:cNvPr>
            <p:cNvGrpSpPr/>
            <p:nvPr/>
          </p:nvGrpSpPr>
          <p:grpSpPr>
            <a:xfrm>
              <a:off x="640777" y="465232"/>
              <a:ext cx="3016332" cy="2766951"/>
              <a:chOff x="640777" y="465232"/>
              <a:chExt cx="3016332" cy="276695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D34A9F2-2CDF-5A8A-2993-EDF899F75693}"/>
                  </a:ext>
                </a:extLst>
              </p:cNvPr>
              <p:cNvSpPr/>
              <p:nvPr/>
            </p:nvSpPr>
            <p:spPr>
              <a:xfrm>
                <a:off x="640777" y="465232"/>
                <a:ext cx="3016332" cy="276695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CDDC9EB-91B8-E20D-3DC0-3E2D51F23BDC}"/>
                  </a:ext>
                </a:extLst>
              </p:cNvPr>
              <p:cNvSpPr txBox="1"/>
              <p:nvPr/>
            </p:nvSpPr>
            <p:spPr>
              <a:xfrm>
                <a:off x="1499010" y="1353414"/>
                <a:ext cx="1686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Importance of linkages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E9F747-CA14-D494-0A94-F5529AEBF8A1}"/>
                </a:ext>
              </a:extLst>
            </p:cNvPr>
            <p:cNvGrpSpPr/>
            <p:nvPr/>
          </p:nvGrpSpPr>
          <p:grpSpPr>
            <a:xfrm>
              <a:off x="2749141" y="3467596"/>
              <a:ext cx="1491344" cy="1508166"/>
              <a:chOff x="2749141" y="3467596"/>
              <a:chExt cx="1491344" cy="150816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8366E52-AAE8-220E-763B-4A17321FA2B6}"/>
                  </a:ext>
                </a:extLst>
              </p:cNvPr>
              <p:cNvSpPr/>
              <p:nvPr/>
            </p:nvSpPr>
            <p:spPr>
              <a:xfrm>
                <a:off x="2749141" y="3467596"/>
                <a:ext cx="1491344" cy="150816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0B3904-0305-5883-5030-F2E1C71A8A15}"/>
                  </a:ext>
                </a:extLst>
              </p:cNvPr>
              <p:cNvSpPr txBox="1"/>
              <p:nvPr/>
            </p:nvSpPr>
            <p:spPr>
              <a:xfrm>
                <a:off x="2966610" y="3854464"/>
                <a:ext cx="11105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for funding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A61A955-9A9C-975A-2B10-C0E743BDA114}"/>
                </a:ext>
              </a:extLst>
            </p:cNvPr>
            <p:cNvGrpSpPr/>
            <p:nvPr/>
          </p:nvGrpSpPr>
          <p:grpSpPr>
            <a:xfrm>
              <a:off x="608050" y="3541931"/>
              <a:ext cx="1719202" cy="1508166"/>
              <a:chOff x="617517" y="3714008"/>
              <a:chExt cx="1719202" cy="150816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C5C4ED8-F420-3617-05E0-554269FDF957}"/>
                  </a:ext>
                </a:extLst>
              </p:cNvPr>
              <p:cNvSpPr/>
              <p:nvPr/>
            </p:nvSpPr>
            <p:spPr>
              <a:xfrm>
                <a:off x="617517" y="3714008"/>
                <a:ext cx="1491344" cy="150816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151B2D-D028-E03A-AB86-99F6C4E91E42}"/>
                  </a:ext>
                </a:extLst>
              </p:cNvPr>
              <p:cNvSpPr txBox="1"/>
              <p:nvPr/>
            </p:nvSpPr>
            <p:spPr>
              <a:xfrm>
                <a:off x="650422" y="4039130"/>
                <a:ext cx="16862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More &amp; better mental health services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53A12C-0B75-76CF-532E-9DE28DE9B3B7}"/>
                </a:ext>
              </a:extLst>
            </p:cNvPr>
            <p:cNvGrpSpPr/>
            <p:nvPr/>
          </p:nvGrpSpPr>
          <p:grpSpPr>
            <a:xfrm>
              <a:off x="5432964" y="386062"/>
              <a:ext cx="3016332" cy="2766951"/>
              <a:chOff x="5432964" y="386062"/>
              <a:chExt cx="3016332" cy="276695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6078B0D-CBBF-6E4E-09D3-341A7F03DE08}"/>
                  </a:ext>
                </a:extLst>
              </p:cNvPr>
              <p:cNvSpPr/>
              <p:nvPr/>
            </p:nvSpPr>
            <p:spPr>
              <a:xfrm>
                <a:off x="5432964" y="386062"/>
                <a:ext cx="3016332" cy="276695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14E6F8D-8D53-1883-7EFD-5D01E68C2883}"/>
                  </a:ext>
                </a:extLst>
              </p:cNvPr>
              <p:cNvSpPr txBox="1"/>
              <p:nvPr/>
            </p:nvSpPr>
            <p:spPr>
              <a:xfrm>
                <a:off x="5926746" y="1543307"/>
                <a:ext cx="2124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better process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163E1C4-EF09-1F01-64F9-1E60689F3360}"/>
                </a:ext>
              </a:extLst>
            </p:cNvPr>
            <p:cNvGrpSpPr/>
            <p:nvPr/>
          </p:nvGrpSpPr>
          <p:grpSpPr>
            <a:xfrm>
              <a:off x="4789717" y="3232183"/>
              <a:ext cx="2151413" cy="2127663"/>
              <a:chOff x="4789717" y="3232183"/>
              <a:chExt cx="2151413" cy="212766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E6AE38B-8186-2DE8-E156-77DFD7571580}"/>
                  </a:ext>
                </a:extLst>
              </p:cNvPr>
              <p:cNvSpPr/>
              <p:nvPr/>
            </p:nvSpPr>
            <p:spPr>
              <a:xfrm>
                <a:off x="4789717" y="3232183"/>
                <a:ext cx="2151413" cy="212766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AE831A-7722-5F8A-EC80-28B5A2C7EB7E}"/>
                  </a:ext>
                </a:extLst>
              </p:cNvPr>
              <p:cNvSpPr txBox="1"/>
              <p:nvPr/>
            </p:nvSpPr>
            <p:spPr>
              <a:xfrm>
                <a:off x="4932151" y="3896558"/>
                <a:ext cx="1989190" cy="6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 transportation</a:t>
                </a:r>
              </a:p>
              <a:p>
                <a:r>
                  <a:rPr lang="en-US" dirty="0"/>
                  <a:t>detrimental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638A87-CEDE-1FD4-39F7-5FD695939705}"/>
                </a:ext>
              </a:extLst>
            </p:cNvPr>
            <p:cNvGrpSpPr/>
            <p:nvPr/>
          </p:nvGrpSpPr>
          <p:grpSpPr>
            <a:xfrm>
              <a:off x="7561619" y="2885819"/>
              <a:ext cx="2151413" cy="2127663"/>
              <a:chOff x="7561619" y="2885819"/>
              <a:chExt cx="2151413" cy="212766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787B308-998B-5631-3D8E-A5DDA3B94920}"/>
                  </a:ext>
                </a:extLst>
              </p:cNvPr>
              <p:cNvSpPr/>
              <p:nvPr/>
            </p:nvSpPr>
            <p:spPr>
              <a:xfrm>
                <a:off x="7561619" y="2885819"/>
                <a:ext cx="2151413" cy="212766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3717BF-C576-90A8-B415-E224D4E523F6}"/>
                  </a:ext>
                </a:extLst>
              </p:cNvPr>
              <p:cNvSpPr txBox="1"/>
              <p:nvPr/>
            </p:nvSpPr>
            <p:spPr>
              <a:xfrm>
                <a:off x="7825356" y="3514890"/>
                <a:ext cx="1887676" cy="6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Failure to act as </a:t>
                </a:r>
                <a:r>
                  <a:rPr lang="en-US"/>
                  <a:t>holistic system</a:t>
                </a:r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BCC0971-8371-D1EC-7ECD-081074FF8DDA}"/>
                </a:ext>
              </a:extLst>
            </p:cNvPr>
            <p:cNvGrpSpPr/>
            <p:nvPr/>
          </p:nvGrpSpPr>
          <p:grpSpPr>
            <a:xfrm>
              <a:off x="8736540" y="645339"/>
              <a:ext cx="2203573" cy="2127663"/>
              <a:chOff x="8958946" y="664142"/>
              <a:chExt cx="2203573" cy="212766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7735125-539B-6714-92F8-101AC059C15A}"/>
                  </a:ext>
                </a:extLst>
              </p:cNvPr>
              <p:cNvSpPr/>
              <p:nvPr/>
            </p:nvSpPr>
            <p:spPr>
              <a:xfrm>
                <a:off x="8958946" y="664142"/>
                <a:ext cx="2151413" cy="212766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2556CC-0F0B-2002-FF8B-C28954147787}"/>
                  </a:ext>
                </a:extLst>
              </p:cNvPr>
              <p:cNvSpPr txBox="1"/>
              <p:nvPr/>
            </p:nvSpPr>
            <p:spPr>
              <a:xfrm>
                <a:off x="9334302" y="1290175"/>
                <a:ext cx="1828217" cy="6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Alternative transportation</a:t>
                </a:r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8118B96-4DBB-FB8C-E34A-932C2C305C5B}"/>
                </a:ext>
              </a:extLst>
            </p:cNvPr>
            <p:cNvGrpSpPr/>
            <p:nvPr/>
          </p:nvGrpSpPr>
          <p:grpSpPr>
            <a:xfrm>
              <a:off x="6944060" y="5345462"/>
              <a:ext cx="1787079" cy="1248889"/>
              <a:chOff x="6944060" y="5345462"/>
              <a:chExt cx="1787079" cy="124888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8074DE6-ADF4-6C0D-FF3F-30C58CBA84C8}"/>
                  </a:ext>
                </a:extLst>
              </p:cNvPr>
              <p:cNvSpPr/>
              <p:nvPr/>
            </p:nvSpPr>
            <p:spPr>
              <a:xfrm>
                <a:off x="7023270" y="5345462"/>
                <a:ext cx="1273627" cy="124888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CFAE16-56AE-51CA-3CF0-C17BBBBE3EC0}"/>
                  </a:ext>
                </a:extLst>
              </p:cNvPr>
              <p:cNvSpPr txBox="1"/>
              <p:nvPr/>
            </p:nvSpPr>
            <p:spPr>
              <a:xfrm>
                <a:off x="6944060" y="5663496"/>
                <a:ext cx="17870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Co-responder model</a:t>
                </a:r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E2CEA6-4117-74A3-A842-8297A8D2CC1D}"/>
                </a:ext>
              </a:extLst>
            </p:cNvPr>
            <p:cNvGrpSpPr/>
            <p:nvPr/>
          </p:nvGrpSpPr>
          <p:grpSpPr>
            <a:xfrm>
              <a:off x="9064953" y="5239116"/>
              <a:ext cx="1296157" cy="987630"/>
              <a:chOff x="9064953" y="5239116"/>
              <a:chExt cx="1296157" cy="98763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120072A-5B9C-BF48-04C9-B5D00E0CCDE2}"/>
                  </a:ext>
                </a:extLst>
              </p:cNvPr>
              <p:cNvSpPr/>
              <p:nvPr/>
            </p:nvSpPr>
            <p:spPr>
              <a:xfrm>
                <a:off x="9121739" y="5239116"/>
                <a:ext cx="1000493" cy="98763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33FD31-33DF-8FDF-72A2-9A5861917488}"/>
                  </a:ext>
                </a:extLst>
              </p:cNvPr>
              <p:cNvSpPr txBox="1"/>
              <p:nvPr/>
            </p:nvSpPr>
            <p:spPr>
              <a:xfrm>
                <a:off x="9064953" y="5405668"/>
                <a:ext cx="12961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 needed </a:t>
                </a:r>
                <a:r>
                  <a:rPr lang="en-US"/>
                  <a:t>for safety</a:t>
                </a:r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139E53-D3CF-3460-7530-891B006E3214}"/>
                </a:ext>
              </a:extLst>
            </p:cNvPr>
            <p:cNvGrpSpPr/>
            <p:nvPr/>
          </p:nvGrpSpPr>
          <p:grpSpPr>
            <a:xfrm>
              <a:off x="10425552" y="4654716"/>
              <a:ext cx="972417" cy="691116"/>
              <a:chOff x="10425552" y="4654716"/>
              <a:chExt cx="972417" cy="69111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55A3BAD-B07F-0247-DA88-8F8F8CD97355}"/>
                  </a:ext>
                </a:extLst>
              </p:cNvPr>
              <p:cNvSpPr/>
              <p:nvPr/>
            </p:nvSpPr>
            <p:spPr>
              <a:xfrm>
                <a:off x="10537874" y="4654716"/>
                <a:ext cx="748148" cy="69074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8EF665-35C8-5E69-594C-A8380007C592}"/>
                  </a:ext>
                </a:extLst>
              </p:cNvPr>
              <p:cNvSpPr txBox="1"/>
              <p:nvPr/>
            </p:nvSpPr>
            <p:spPr>
              <a:xfrm>
                <a:off x="10425552" y="4699501"/>
                <a:ext cx="9724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Working well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C6AD5F2-2717-98E4-2538-CB5554E363CB}"/>
                </a:ext>
              </a:extLst>
            </p:cNvPr>
            <p:cNvCxnSpPr>
              <a:endCxn id="35" idx="0"/>
            </p:cNvCxnSpPr>
            <p:nvPr/>
          </p:nvCxnSpPr>
          <p:spPr>
            <a:xfrm flipH="1">
              <a:off x="1353722" y="3063834"/>
              <a:ext cx="145288" cy="47809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AD28FF7-B52E-00C1-6A56-6DD193D943F0}"/>
                </a:ext>
              </a:extLst>
            </p:cNvPr>
            <p:cNvCxnSpPr/>
            <p:nvPr/>
          </p:nvCxnSpPr>
          <p:spPr>
            <a:xfrm>
              <a:off x="2873829" y="3063834"/>
              <a:ext cx="311478" cy="451056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E60D8DF-9362-593A-E234-F1C327EEB8CB}"/>
                </a:ext>
              </a:extLst>
            </p:cNvPr>
            <p:cNvCxnSpPr/>
            <p:nvPr/>
          </p:nvCxnSpPr>
          <p:spPr>
            <a:xfrm flipH="1">
              <a:off x="5700156" y="2885819"/>
              <a:ext cx="332509" cy="34636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8BD64F2-33A0-E425-CE14-271FE6BF5276}"/>
                </a:ext>
              </a:extLst>
            </p:cNvPr>
            <p:cNvCxnSpPr/>
            <p:nvPr/>
          </p:nvCxnSpPr>
          <p:spPr>
            <a:xfrm flipV="1">
              <a:off x="8407237" y="1353414"/>
              <a:ext cx="413422" cy="95376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01FEF59-03F9-FB3A-1FB9-C174E50D10E0}"/>
                </a:ext>
              </a:extLst>
            </p:cNvPr>
            <p:cNvCxnSpPr/>
            <p:nvPr/>
          </p:nvCxnSpPr>
          <p:spPr>
            <a:xfrm>
              <a:off x="7825356" y="2885819"/>
              <a:ext cx="226114" cy="17318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306CB3A-5E81-654F-411C-4730162547E7}"/>
                </a:ext>
              </a:extLst>
            </p:cNvPr>
            <p:cNvCxnSpPr/>
            <p:nvPr/>
          </p:nvCxnSpPr>
          <p:spPr>
            <a:xfrm flipV="1">
              <a:off x="8296897" y="5842660"/>
              <a:ext cx="814999" cy="127246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8A6E887-D439-21AE-5CDD-E3B1B5F82575}"/>
                </a:ext>
              </a:extLst>
            </p:cNvPr>
            <p:cNvCxnSpPr/>
            <p:nvPr/>
          </p:nvCxnSpPr>
          <p:spPr>
            <a:xfrm flipV="1">
              <a:off x="10122232" y="5283485"/>
              <a:ext cx="572692" cy="380011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38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437F1F96-A1AF-A1E2-93B4-160E1317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36" y="5242144"/>
            <a:ext cx="2254494" cy="15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259FEF-30D2-8901-DA35-CB05354A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58" y="-24216"/>
            <a:ext cx="10515600" cy="1325563"/>
          </a:xfrm>
        </p:spPr>
        <p:txBody>
          <a:bodyPr/>
          <a:lstStyle/>
          <a:p>
            <a:pPr algn="ctr" defTabSz="914446">
              <a:defRPr/>
            </a:pPr>
            <a:r>
              <a:rPr lang="en-US" b="1" i="1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We Are Supported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45787D-EEA5-009E-89BC-50AEBC0A1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20" y="4327239"/>
            <a:ext cx="1101386" cy="1075687"/>
          </a:xfrm>
          <a:prstGeom prst="rect">
            <a:avLst/>
          </a:prstGeom>
        </p:spPr>
      </p:pic>
      <p:pic>
        <p:nvPicPr>
          <p:cNvPr id="26" name="Content Placeholder 6">
            <a:extLst>
              <a:ext uri="{FF2B5EF4-FFF2-40B4-BE49-F238E27FC236}">
                <a16:creationId xmlns:a16="http://schemas.microsoft.com/office/drawing/2014/main" id="{4D9681B6-354A-48BB-3296-5A562D29B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04" y="5333666"/>
            <a:ext cx="2239858" cy="6551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554D60-4725-59D5-B2EE-0776BEECA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90" y="2656857"/>
            <a:ext cx="1728974" cy="9978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574DB3-1018-A257-FFA5-2B8A7CC03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42" y="3155765"/>
            <a:ext cx="1720587" cy="7054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E86011-18D6-9E9F-B289-E2CE14B5D4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15" y="1730203"/>
            <a:ext cx="2913700" cy="6519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DB09C5-5344-6643-0ADE-BE3A387B0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10" y="2485862"/>
            <a:ext cx="3163174" cy="4199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3BD792-A82B-9398-4071-772E41E850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5" y="3864380"/>
            <a:ext cx="2052085" cy="92571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E86AE9-1A5C-E22E-3C94-9BB8D8AC028E}"/>
              </a:ext>
            </a:extLst>
          </p:cNvPr>
          <p:cNvSpPr txBox="1"/>
          <p:nvPr/>
        </p:nvSpPr>
        <p:spPr>
          <a:xfrm>
            <a:off x="5999453" y="-2221260"/>
            <a:ext cx="4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kern="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4" name="Picture 33" descr="Graphical user interface&#10;&#10;Description automatically generated">
            <a:extLst>
              <a:ext uri="{FF2B5EF4-FFF2-40B4-BE49-F238E27FC236}">
                <a16:creationId xmlns:a16="http://schemas.microsoft.com/office/drawing/2014/main" id="{80BF4B69-DDD0-3645-6018-226F280097B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984" y="1604125"/>
            <a:ext cx="2472321" cy="747108"/>
          </a:xfrm>
          <a:prstGeom prst="rect">
            <a:avLst/>
          </a:prstGeom>
        </p:spPr>
      </p:pic>
      <p:pic>
        <p:nvPicPr>
          <p:cNvPr id="35" name="Picture 2" descr="Data and Research | Children's Services Council of Broward County">
            <a:extLst>
              <a:ext uri="{FF2B5EF4-FFF2-40B4-BE49-F238E27FC236}">
                <a16:creationId xmlns:a16="http://schemas.microsoft.com/office/drawing/2014/main" id="{4A3E5AC9-182A-2864-3488-161DE6136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04" y="1003711"/>
            <a:ext cx="619187" cy="3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Block Arc 35">
            <a:extLst>
              <a:ext uri="{FF2B5EF4-FFF2-40B4-BE49-F238E27FC236}">
                <a16:creationId xmlns:a16="http://schemas.microsoft.com/office/drawing/2014/main" id="{692C3EC5-E136-F574-3677-A9D7E4252778}"/>
              </a:ext>
            </a:extLst>
          </p:cNvPr>
          <p:cNvSpPr/>
          <p:nvPr/>
        </p:nvSpPr>
        <p:spPr>
          <a:xfrm>
            <a:off x="586679" y="1513851"/>
            <a:ext cx="4815919" cy="343956"/>
          </a:xfrm>
          <a:prstGeom prst="blockArc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46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100F2B-4AFA-C177-E357-7BA4A1587E1E}"/>
              </a:ext>
            </a:extLst>
          </p:cNvPr>
          <p:cNvSpPr txBox="1"/>
          <p:nvPr/>
        </p:nvSpPr>
        <p:spPr>
          <a:xfrm>
            <a:off x="1802497" y="1028563"/>
            <a:ext cx="322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Broward Data Collaborative</a:t>
            </a:r>
          </a:p>
        </p:txBody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6F36813E-B11D-64C4-B8E9-EAA64F427FA4}"/>
              </a:ext>
            </a:extLst>
          </p:cNvPr>
          <p:cNvSpPr/>
          <p:nvPr/>
        </p:nvSpPr>
        <p:spPr>
          <a:xfrm>
            <a:off x="6946266" y="1386113"/>
            <a:ext cx="4815919" cy="343956"/>
          </a:xfrm>
          <a:prstGeom prst="blockArc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46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022B1E-5873-7813-63FA-6B828FD10B8C}"/>
              </a:ext>
            </a:extLst>
          </p:cNvPr>
          <p:cNvSpPr txBox="1"/>
          <p:nvPr/>
        </p:nvSpPr>
        <p:spPr>
          <a:xfrm>
            <a:off x="8327932" y="967659"/>
            <a:ext cx="322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b="1" kern="0" dirty="0">
                <a:solidFill>
                  <a:prstClr val="black"/>
                </a:solidFill>
              </a:rPr>
              <a:t>Technology Partners</a:t>
            </a:r>
          </a:p>
        </p:txBody>
      </p:sp>
      <p:sp>
        <p:nvSpPr>
          <p:cNvPr id="40" name="Block Arc 39">
            <a:extLst>
              <a:ext uri="{FF2B5EF4-FFF2-40B4-BE49-F238E27FC236}">
                <a16:creationId xmlns:a16="http://schemas.microsoft.com/office/drawing/2014/main" id="{83D9E7F1-CDCE-FC8E-BE62-17AA6FCA482A}"/>
              </a:ext>
            </a:extLst>
          </p:cNvPr>
          <p:cNvSpPr/>
          <p:nvPr/>
        </p:nvSpPr>
        <p:spPr>
          <a:xfrm>
            <a:off x="6815491" y="3095625"/>
            <a:ext cx="4815919" cy="343956"/>
          </a:xfrm>
          <a:prstGeom prst="blockArc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46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C3A104-1F0D-61D6-8E88-10810C034A04}"/>
              </a:ext>
            </a:extLst>
          </p:cNvPr>
          <p:cNvSpPr txBox="1"/>
          <p:nvPr/>
        </p:nvSpPr>
        <p:spPr>
          <a:xfrm>
            <a:off x="8185692" y="2653407"/>
            <a:ext cx="322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b="1" kern="0" dirty="0">
                <a:solidFill>
                  <a:prstClr val="black"/>
                </a:solidFill>
              </a:rPr>
              <a:t>Healthcare Partners</a:t>
            </a:r>
          </a:p>
        </p:txBody>
      </p:sp>
      <p:pic>
        <p:nvPicPr>
          <p:cNvPr id="42" name="Graphic 41" descr="Internet Of Things with solid fill">
            <a:extLst>
              <a:ext uri="{FF2B5EF4-FFF2-40B4-BE49-F238E27FC236}">
                <a16:creationId xmlns:a16="http://schemas.microsoft.com/office/drawing/2014/main" id="{7A9EA2AA-ABB1-20B7-9146-42C6A16E2F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14811" y="911600"/>
            <a:ext cx="457200" cy="457200"/>
          </a:xfrm>
          <a:prstGeom prst="rect">
            <a:avLst/>
          </a:prstGeom>
        </p:spPr>
      </p:pic>
      <p:pic>
        <p:nvPicPr>
          <p:cNvPr id="43" name="Picture 2" descr="Data and Research | Children's Services Council of Broward County">
            <a:extLst>
              <a:ext uri="{FF2B5EF4-FFF2-40B4-BE49-F238E27FC236}">
                <a16:creationId xmlns:a16="http://schemas.microsoft.com/office/drawing/2014/main" id="{E59AEBD5-4D5A-9784-6AE5-F82F0780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25" y="2590054"/>
            <a:ext cx="619187" cy="3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morial Healthcare">
            <a:extLst>
              <a:ext uri="{FF2B5EF4-FFF2-40B4-BE49-F238E27FC236}">
                <a16:creationId xmlns:a16="http://schemas.microsoft.com/office/drawing/2014/main" id="{0525607A-E397-2E8F-02DF-647F236BF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13" y="3321298"/>
            <a:ext cx="2866740" cy="85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CA Florida Woodmont Hospital">
            <a:extLst>
              <a:ext uri="{FF2B5EF4-FFF2-40B4-BE49-F238E27FC236}">
                <a16:creationId xmlns:a16="http://schemas.microsoft.com/office/drawing/2014/main" id="{B3CDD61B-E340-689D-D118-D15A8FCB2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40" y="4160948"/>
            <a:ext cx="2705910" cy="5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rt Lauderdale Behavioral Health Center - NeuroStar">
            <a:extLst>
              <a:ext uri="{FF2B5EF4-FFF2-40B4-BE49-F238E27FC236}">
                <a16:creationId xmlns:a16="http://schemas.microsoft.com/office/drawing/2014/main" id="{67042AAC-5865-B752-6C91-9ED1DE2B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40" y="4756083"/>
            <a:ext cx="2452762" cy="7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unshine Health Introduces New Dental Health Plan, Dental Health &amp; Wellness">
            <a:extLst>
              <a:ext uri="{FF2B5EF4-FFF2-40B4-BE49-F238E27FC236}">
                <a16:creationId xmlns:a16="http://schemas.microsoft.com/office/drawing/2014/main" id="{C6B9800E-7246-75D9-BB0C-043745BF7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46" y="3330406"/>
            <a:ext cx="2571970" cy="7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bout Beacon | Beacon Health Options">
            <a:extLst>
              <a:ext uri="{FF2B5EF4-FFF2-40B4-BE49-F238E27FC236}">
                <a16:creationId xmlns:a16="http://schemas.microsoft.com/office/drawing/2014/main" id="{BCE0F06B-89CE-17CB-BF45-9969B219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348" y="4164563"/>
            <a:ext cx="2452762" cy="9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mazon Web Services - Wikipedia">
            <a:extLst>
              <a:ext uri="{FF2B5EF4-FFF2-40B4-BE49-F238E27FC236}">
                <a16:creationId xmlns:a16="http://schemas.microsoft.com/office/drawing/2014/main" id="{C43A80BE-656C-308C-DA74-F568173E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57" y="1712541"/>
            <a:ext cx="923632" cy="5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omcare ">
            <a:extLst>
              <a:ext uri="{FF2B5EF4-FFF2-40B4-BE49-F238E27FC236}">
                <a16:creationId xmlns:a16="http://schemas.microsoft.com/office/drawing/2014/main" id="{942870F6-9D45-78EC-68C7-95A2C3EF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6" y="4968640"/>
            <a:ext cx="30765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3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D2E17B-45A0-D5E3-ED85-109624AF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0"/>
            <a:ext cx="10515600" cy="17150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</a:rPr>
              <a:t>We Are Supported </a:t>
            </a:r>
            <a:br>
              <a:rPr lang="en-US" b="1" i="1" dirty="0">
                <a:solidFill>
                  <a:srgbClr val="000000"/>
                </a:solidFill>
              </a:rPr>
            </a:br>
            <a:r>
              <a:rPr lang="en-US" b="1" i="1" dirty="0">
                <a:solidFill>
                  <a:srgbClr val="000000"/>
                </a:solidFill>
              </a:rPr>
              <a:t>Care Coordination </a:t>
            </a:r>
            <a:br>
              <a:rPr lang="en-US" b="1" i="1" dirty="0">
                <a:solidFill>
                  <a:srgbClr val="000000"/>
                </a:solidFill>
              </a:rPr>
            </a:br>
            <a:r>
              <a:rPr lang="en-US" b="1" i="1" dirty="0">
                <a:solidFill>
                  <a:srgbClr val="000000"/>
                </a:solidFill>
              </a:rPr>
              <a:t>IDS 1.0</a:t>
            </a:r>
            <a:endParaRPr lang="en-US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DABB216-1A37-EF1C-EA44-AAF9BBE553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23" y="3703058"/>
            <a:ext cx="678712" cy="6172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C095E6-F431-EF84-A6D7-9F54351916DE}"/>
              </a:ext>
            </a:extLst>
          </p:cNvPr>
          <p:cNvSpPr txBox="1"/>
          <p:nvPr/>
        </p:nvSpPr>
        <p:spPr>
          <a:xfrm>
            <a:off x="1807668" y="3773201"/>
            <a:ext cx="94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Christania, Hospital Staff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499D5DD7-741F-E115-C550-836382E8A86D}"/>
              </a:ext>
            </a:extLst>
          </p:cNvPr>
          <p:cNvSpPr txBox="1">
            <a:spLocks/>
          </p:cNvSpPr>
          <p:nvPr/>
        </p:nvSpPr>
        <p:spPr>
          <a:xfrm>
            <a:off x="4299788" y="4792812"/>
            <a:ext cx="269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2</a:t>
            </a:r>
            <a:r>
              <a:rPr lang="en-US" sz="1400" b="0" dirty="0">
                <a:solidFill>
                  <a:srgbClr val="000000"/>
                </a:solidFill>
              </a:rPr>
              <a:t>. IDS links youth to organizations for whom consent has been given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5B5417-460A-BA28-E698-30BD979FDA28}"/>
              </a:ext>
            </a:extLst>
          </p:cNvPr>
          <p:cNvSpPr txBox="1"/>
          <p:nvPr/>
        </p:nvSpPr>
        <p:spPr>
          <a:xfrm>
            <a:off x="406774" y="2432201"/>
            <a:ext cx="276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Alfredo and Melanie, </a:t>
            </a:r>
          </a:p>
          <a:p>
            <a:pPr algn="ct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Parent / Caregivers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C7726AE-9ABE-01D5-F9A0-219B4787DAC5}"/>
              </a:ext>
            </a:extLst>
          </p:cNvPr>
          <p:cNvGrpSpPr/>
          <p:nvPr/>
        </p:nvGrpSpPr>
        <p:grpSpPr>
          <a:xfrm>
            <a:off x="1058235" y="1711666"/>
            <a:ext cx="1422075" cy="636123"/>
            <a:chOff x="3612147" y="4291685"/>
            <a:chExt cx="2100826" cy="95966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7C86474-429A-C085-0908-3482171D5F9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578" y="4384645"/>
              <a:ext cx="1080395" cy="8667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9FFCF91-9810-EA20-09CB-4E28E16D95B5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147" y="4291685"/>
              <a:ext cx="1080396" cy="952606"/>
            </a:xfrm>
            <a:prstGeom prst="rect">
              <a:avLst/>
            </a:prstGeom>
          </p:spPr>
        </p:pic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A2230A-CFB2-ECF1-9151-51B202EDC212}"/>
              </a:ext>
            </a:extLst>
          </p:cNvPr>
          <p:cNvCxnSpPr>
            <a:cxnSpLocks/>
          </p:cNvCxnSpPr>
          <p:nvPr/>
        </p:nvCxnSpPr>
        <p:spPr>
          <a:xfrm>
            <a:off x="2879773" y="4304563"/>
            <a:ext cx="737380" cy="14285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Hospital with solid fill">
            <a:extLst>
              <a:ext uri="{FF2B5EF4-FFF2-40B4-BE49-F238E27FC236}">
                <a16:creationId xmlns:a16="http://schemas.microsoft.com/office/drawing/2014/main" id="{7F3C721C-6199-19D5-0D44-F8C36D363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841" y="3602936"/>
            <a:ext cx="850799" cy="85079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DCEBBE7-834C-E9D6-0A6A-E39A3339B5A4}"/>
              </a:ext>
            </a:extLst>
          </p:cNvPr>
          <p:cNvCxnSpPr>
            <a:cxnSpLocks/>
          </p:cNvCxnSpPr>
          <p:nvPr/>
        </p:nvCxnSpPr>
        <p:spPr>
          <a:xfrm flipV="1">
            <a:off x="7130725" y="3309539"/>
            <a:ext cx="1037853" cy="62846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9029112-8289-0209-B89D-C87AD7255B8B}"/>
              </a:ext>
            </a:extLst>
          </p:cNvPr>
          <p:cNvSpPr txBox="1"/>
          <p:nvPr/>
        </p:nvSpPr>
        <p:spPr>
          <a:xfrm>
            <a:off x="515980" y="4393651"/>
            <a:ext cx="269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1.</a:t>
            </a:r>
            <a:r>
              <a:rPr lang="en-US" sz="1400" kern="0" dirty="0">
                <a:solidFill>
                  <a:prstClr val="black"/>
                </a:solidFill>
              </a:rPr>
              <a:t> Baker Act facility obtains informed consent upon admission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CFAF79-42A2-C4CA-5728-72C014B2860C}"/>
              </a:ext>
            </a:extLst>
          </p:cNvPr>
          <p:cNvCxnSpPr>
            <a:cxnSpLocks/>
          </p:cNvCxnSpPr>
          <p:nvPr/>
        </p:nvCxnSpPr>
        <p:spPr>
          <a:xfrm>
            <a:off x="1739037" y="3085199"/>
            <a:ext cx="0" cy="399088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DC1F9173-AB97-3685-02AD-36FCDC0D37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0" y="2921630"/>
            <a:ext cx="1332264" cy="601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4BE713D-D0CA-6265-7281-7D00E2FB0F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92" y="2377716"/>
            <a:ext cx="1995637" cy="264939"/>
          </a:xfrm>
          <a:prstGeom prst="rect">
            <a:avLst/>
          </a:prstGeom>
        </p:spPr>
      </p:pic>
      <p:pic>
        <p:nvPicPr>
          <p:cNvPr id="78" name="Content Placeholder 6">
            <a:extLst>
              <a:ext uri="{FF2B5EF4-FFF2-40B4-BE49-F238E27FC236}">
                <a16:creationId xmlns:a16="http://schemas.microsoft.com/office/drawing/2014/main" id="{32267EA8-A8DF-1B7B-453D-0F30193311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04" y="3854390"/>
            <a:ext cx="1395747" cy="40825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E819A3C-2271-0A6D-B6A1-0CA297B5AE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84" y="4692931"/>
            <a:ext cx="1250852" cy="721885"/>
          </a:xfrm>
          <a:prstGeom prst="rect">
            <a:avLst/>
          </a:prstGeom>
        </p:spPr>
      </p:pic>
      <p:pic>
        <p:nvPicPr>
          <p:cNvPr id="81" name="Picture 4" descr="Memorial Healthcare">
            <a:extLst>
              <a:ext uri="{FF2B5EF4-FFF2-40B4-BE49-F238E27FC236}">
                <a16:creationId xmlns:a16="http://schemas.microsoft.com/office/drawing/2014/main" id="{A3C8A507-F4C8-23C1-0EE5-42D39456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1" y="5049628"/>
            <a:ext cx="1912964" cy="5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5C6FC20A-162D-591A-09EE-3035A4B9FC51}"/>
              </a:ext>
            </a:extLst>
          </p:cNvPr>
          <p:cNvSpPr txBox="1"/>
          <p:nvPr/>
        </p:nvSpPr>
        <p:spPr>
          <a:xfrm>
            <a:off x="7716942" y="1514700"/>
            <a:ext cx="355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3.</a:t>
            </a:r>
            <a:r>
              <a:rPr lang="en-US" sz="1400" kern="0" dirty="0">
                <a:solidFill>
                  <a:prstClr val="black"/>
                </a:solidFill>
              </a:rPr>
              <a:t> Organizations, for whom consent has been given, receive notification of admission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1F027DC-FA67-0C8F-0C4A-5A848565F5E6}"/>
              </a:ext>
            </a:extLst>
          </p:cNvPr>
          <p:cNvCxnSpPr>
            <a:cxnSpLocks/>
          </p:cNvCxnSpPr>
          <p:nvPr/>
        </p:nvCxnSpPr>
        <p:spPr>
          <a:xfrm flipV="1">
            <a:off x="7130724" y="2642654"/>
            <a:ext cx="799260" cy="11305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77C638F-0389-CBC3-0C0E-023C8930E3C5}"/>
              </a:ext>
            </a:extLst>
          </p:cNvPr>
          <p:cNvCxnSpPr>
            <a:cxnSpLocks/>
          </p:cNvCxnSpPr>
          <p:nvPr/>
        </p:nvCxnSpPr>
        <p:spPr>
          <a:xfrm>
            <a:off x="7138586" y="4088704"/>
            <a:ext cx="989465" cy="766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8813371-5609-44D2-B20E-19E3926C9F5B}"/>
              </a:ext>
            </a:extLst>
          </p:cNvPr>
          <p:cNvCxnSpPr>
            <a:cxnSpLocks/>
          </p:cNvCxnSpPr>
          <p:nvPr/>
        </p:nvCxnSpPr>
        <p:spPr>
          <a:xfrm>
            <a:off x="7136521" y="4208776"/>
            <a:ext cx="1163621" cy="77766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/>
          </a:ln>
          <a:effectLst/>
        </p:spPr>
      </p:cxnSp>
      <p:pic>
        <p:nvPicPr>
          <p:cNvPr id="33" name="Graphic 32" descr="Chat with solid fill">
            <a:extLst>
              <a:ext uri="{FF2B5EF4-FFF2-40B4-BE49-F238E27FC236}">
                <a16:creationId xmlns:a16="http://schemas.microsoft.com/office/drawing/2014/main" id="{A02BADA3-7B21-C0B2-0232-E8D79E6439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39400" y="4096365"/>
            <a:ext cx="914400" cy="914400"/>
          </a:xfrm>
          <a:prstGeom prst="rect">
            <a:avLst/>
          </a:prstGeom>
        </p:spPr>
      </p:pic>
      <p:pic>
        <p:nvPicPr>
          <p:cNvPr id="34" name="Graphic 33" descr="Speaker phone with solid fill">
            <a:extLst>
              <a:ext uri="{FF2B5EF4-FFF2-40B4-BE49-F238E27FC236}">
                <a16:creationId xmlns:a16="http://schemas.microsoft.com/office/drawing/2014/main" id="{98731C54-A9BB-8208-C90B-BEDA22D500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84261" y="2921630"/>
            <a:ext cx="914400" cy="914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CC065B-5EBD-974F-EF6E-1A27157FA208}"/>
              </a:ext>
            </a:extLst>
          </p:cNvPr>
          <p:cNvGrpSpPr/>
          <p:nvPr/>
        </p:nvGrpSpPr>
        <p:grpSpPr>
          <a:xfrm>
            <a:off x="3642090" y="2226641"/>
            <a:ext cx="3594468" cy="3255445"/>
            <a:chOff x="3583974" y="887225"/>
            <a:chExt cx="5107871" cy="51078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A49DB0B-20F9-3326-4940-6B747FB668E4}"/>
                </a:ext>
              </a:extLst>
            </p:cNvPr>
            <p:cNvGrpSpPr/>
            <p:nvPr/>
          </p:nvGrpSpPr>
          <p:grpSpPr>
            <a:xfrm>
              <a:off x="3583974" y="887225"/>
              <a:ext cx="5107871" cy="5107871"/>
              <a:chOff x="3583974" y="887225"/>
              <a:chExt cx="5107871" cy="510787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A816D95-E711-4FD4-6D53-538EF6ACD33C}"/>
                  </a:ext>
                </a:extLst>
              </p:cNvPr>
              <p:cNvGrpSpPr/>
              <p:nvPr/>
            </p:nvGrpSpPr>
            <p:grpSpPr>
              <a:xfrm>
                <a:off x="3583974" y="887225"/>
                <a:ext cx="5107871" cy="5107871"/>
                <a:chOff x="3583974" y="815507"/>
                <a:chExt cx="5107871" cy="5107871"/>
              </a:xfrm>
            </p:grpSpPr>
            <p:pic>
              <p:nvPicPr>
                <p:cNvPr id="28" name="Graphic 27" descr="Gears with solid fill">
                  <a:extLst>
                    <a:ext uri="{FF2B5EF4-FFF2-40B4-BE49-F238E27FC236}">
                      <a16:creationId xmlns:a16="http://schemas.microsoft.com/office/drawing/2014/main" id="{58F27DD1-8B24-6CE4-31A7-E2C81730CE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5502" y="3642663"/>
                  <a:ext cx="812050" cy="812050"/>
                </a:xfrm>
                <a:prstGeom prst="rect">
                  <a:avLst/>
                </a:prstGeom>
              </p:spPr>
            </p:pic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91308F00-DF99-6FC4-109C-CEF68729C4EA}"/>
                    </a:ext>
                  </a:extLst>
                </p:cNvPr>
                <p:cNvGrpSpPr/>
                <p:nvPr/>
              </p:nvGrpSpPr>
              <p:grpSpPr>
                <a:xfrm>
                  <a:off x="3583974" y="815507"/>
                  <a:ext cx="5107871" cy="5107871"/>
                  <a:chOff x="5761599" y="2672359"/>
                  <a:chExt cx="5107871" cy="5107871"/>
                </a:xfrm>
              </p:grpSpPr>
              <p:pic>
                <p:nvPicPr>
                  <p:cNvPr id="32" name="Graphic 31" descr="Cloud outline">
                    <a:extLst>
                      <a:ext uri="{FF2B5EF4-FFF2-40B4-BE49-F238E27FC236}">
                        <a16:creationId xmlns:a16="http://schemas.microsoft.com/office/drawing/2014/main" id="{EE3A4244-B9E0-1C27-ED18-8F755B6D27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61599" y="2672359"/>
                    <a:ext cx="5107871" cy="5107871"/>
                  </a:xfrm>
                  <a:prstGeom prst="rect">
                    <a:avLst/>
                  </a:prstGeom>
                </p:spPr>
              </p:pic>
              <p:pic>
                <p:nvPicPr>
                  <p:cNvPr id="36" name="Graphic 35" descr="Employee badge outline">
                    <a:extLst>
                      <a:ext uri="{FF2B5EF4-FFF2-40B4-BE49-F238E27FC236}">
                        <a16:creationId xmlns:a16="http://schemas.microsoft.com/office/drawing/2014/main" id="{088610A7-806C-3D48-4967-43D9BD7678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20312" y="4971474"/>
                    <a:ext cx="812050" cy="812050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phic 36" descr="Traffic light outline">
                    <a:extLst>
                      <a:ext uri="{FF2B5EF4-FFF2-40B4-BE49-F238E27FC236}">
                        <a16:creationId xmlns:a16="http://schemas.microsoft.com/office/drawing/2014/main" id="{9235B700-B4C8-FBB1-01F9-C4F75EEAFB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856795" y="5071630"/>
                    <a:ext cx="646332" cy="646332"/>
                  </a:xfrm>
                  <a:prstGeom prst="rect">
                    <a:avLst/>
                  </a:prstGeom>
                </p:spPr>
              </p:pic>
              <p:pic>
                <p:nvPicPr>
                  <p:cNvPr id="39" name="Graphic 38" descr="Social network outline">
                    <a:extLst>
                      <a:ext uri="{FF2B5EF4-FFF2-40B4-BE49-F238E27FC236}">
                        <a16:creationId xmlns:a16="http://schemas.microsoft.com/office/drawing/2014/main" id="{AE851F1C-9FD4-4B70-7D3D-145A550F30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18585" y="4371452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2" name="Graphic 21" descr="Database outline">
                <a:extLst>
                  <a:ext uri="{FF2B5EF4-FFF2-40B4-BE49-F238E27FC236}">
                    <a16:creationId xmlns:a16="http://schemas.microsoft.com/office/drawing/2014/main" id="{8690966B-FFB6-953B-51D2-553C755D3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620073" y="3503894"/>
                <a:ext cx="720046" cy="720046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A0761A-BC68-2FC4-BFA1-A62D69B06F59}"/>
                </a:ext>
              </a:extLst>
            </p:cNvPr>
            <p:cNvSpPr txBox="1"/>
            <p:nvPr/>
          </p:nvSpPr>
          <p:spPr>
            <a:xfrm>
              <a:off x="4559624" y="4074515"/>
              <a:ext cx="2665630" cy="410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accent5">
                      <a:lumMod val="75000"/>
                    </a:schemeClr>
                  </a:solidFill>
                </a:rPr>
                <a:t>Integrated Data System (IDS)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74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D2E17B-45A0-D5E3-ED85-109624AF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i="1" dirty="0">
                <a:solidFill>
                  <a:srgbClr val="000000"/>
                </a:solidFill>
                <a:sym typeface="Wingdings" panose="05000000000000000000" pitchFamily="2" charset="2"/>
              </a:rPr>
              <a:t>We are Supported IDS </a:t>
            </a:r>
            <a:r>
              <a:rPr lang="en-US" i="1" dirty="0">
                <a:solidFill>
                  <a:srgbClr val="000000"/>
                </a:solidFill>
              </a:rPr>
              <a:t>2.0+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4A64F-7880-D9BC-7CEC-6E18EC2B1E19}"/>
              </a:ext>
            </a:extLst>
          </p:cNvPr>
          <p:cNvSpPr txBox="1"/>
          <p:nvPr/>
        </p:nvSpPr>
        <p:spPr>
          <a:xfrm>
            <a:off x="10315174" y="3252024"/>
            <a:ext cx="115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Nicole, Probation Officer, DJJ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0A0E2-7551-798D-AECD-DFF8EA149728}"/>
              </a:ext>
            </a:extLst>
          </p:cNvPr>
          <p:cNvSpPr txBox="1"/>
          <p:nvPr/>
        </p:nvSpPr>
        <p:spPr>
          <a:xfrm>
            <a:off x="10315173" y="3902462"/>
            <a:ext cx="97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James, Non-Profit Coordinator, CSC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ACA06-D39D-D1BA-9FA9-EEB8B1CB2ECA}"/>
              </a:ext>
            </a:extLst>
          </p:cNvPr>
          <p:cNvSpPr txBox="1"/>
          <p:nvPr/>
        </p:nvSpPr>
        <p:spPr>
          <a:xfrm>
            <a:off x="3119818" y="4500445"/>
            <a:ext cx="1435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2.</a:t>
            </a:r>
            <a:r>
              <a:rPr lang="en-US" sz="1400" kern="0" dirty="0">
                <a:solidFill>
                  <a:prstClr val="black"/>
                </a:solidFill>
              </a:rPr>
              <a:t> Supportive services exchange information  about the youth with the IDS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FC70CC-0C5F-A45C-EA82-6014797189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430" y="1129361"/>
            <a:ext cx="627799" cy="5681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7E40B5-26BA-46F6-F40A-A6D7847283E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73" y="1889594"/>
            <a:ext cx="678713" cy="539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4F96E5-C844-3539-8275-46DC354C501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04" y="2565824"/>
            <a:ext cx="667451" cy="523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1883E0-DDFB-712B-32B8-DF6D0339855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04" y="3107469"/>
            <a:ext cx="667451" cy="6463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71D516-19EB-74A1-8AB4-53BEC4F5F9E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04" y="3898928"/>
            <a:ext cx="667451" cy="599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76BD69-67C0-8521-F7C8-E13A22DD52AE}"/>
              </a:ext>
            </a:extLst>
          </p:cNvPr>
          <p:cNvSpPr txBox="1"/>
          <p:nvPr/>
        </p:nvSpPr>
        <p:spPr>
          <a:xfrm>
            <a:off x="10314826" y="1120946"/>
            <a:ext cx="110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Anthony, Primary Care Physician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A8DB6-F514-BB7D-3542-AFAA396DF871}"/>
              </a:ext>
            </a:extLst>
          </p:cNvPr>
          <p:cNvSpPr txBox="1"/>
          <p:nvPr/>
        </p:nvSpPr>
        <p:spPr>
          <a:xfrm>
            <a:off x="10315173" y="1801510"/>
            <a:ext cx="103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Alisha, Social Worker, BCPS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96B41-26D3-8FBB-5E20-E5FB74A06DF6}"/>
              </a:ext>
            </a:extLst>
          </p:cNvPr>
          <p:cNvSpPr txBox="1"/>
          <p:nvPr/>
        </p:nvSpPr>
        <p:spPr>
          <a:xfrm>
            <a:off x="10316562" y="2512400"/>
            <a:ext cx="110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Dennis, Case Manager, BBHC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3298861-42D6-6312-B44A-DAF9458F7A29}"/>
              </a:ext>
            </a:extLst>
          </p:cNvPr>
          <p:cNvSpPr txBox="1"/>
          <p:nvPr/>
        </p:nvSpPr>
        <p:spPr>
          <a:xfrm>
            <a:off x="10294045" y="4731790"/>
            <a:ext cx="1237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Devon, Dependency Case Manager, ChildNet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5B5417-460A-BA28-E698-30BD979FDA28}"/>
              </a:ext>
            </a:extLst>
          </p:cNvPr>
          <p:cNvSpPr txBox="1"/>
          <p:nvPr/>
        </p:nvSpPr>
        <p:spPr>
          <a:xfrm>
            <a:off x="6413370" y="1901645"/>
            <a:ext cx="276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Alfredo and Melanie, </a:t>
            </a:r>
          </a:p>
          <a:p>
            <a:pPr algn="ct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Parent / Caregivers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C7726AE-9ABE-01D5-F9A0-219B4787DAC5}"/>
              </a:ext>
            </a:extLst>
          </p:cNvPr>
          <p:cNvGrpSpPr/>
          <p:nvPr/>
        </p:nvGrpSpPr>
        <p:grpSpPr>
          <a:xfrm>
            <a:off x="7064831" y="1181110"/>
            <a:ext cx="1422075" cy="636123"/>
            <a:chOff x="3612147" y="4291685"/>
            <a:chExt cx="2100826" cy="95966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7C86474-429A-C085-0908-3482171D5F96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578" y="4384645"/>
              <a:ext cx="1080395" cy="8667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9FFCF91-9810-EA20-09CB-4E28E16D95B5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147" y="4291685"/>
              <a:ext cx="1080396" cy="952606"/>
            </a:xfrm>
            <a:prstGeom prst="rect">
              <a:avLst/>
            </a:prstGeom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50B3A8-9768-C832-B281-E5DD5EA058CA}"/>
              </a:ext>
            </a:extLst>
          </p:cNvPr>
          <p:cNvCxnSpPr>
            <a:cxnSpLocks/>
          </p:cNvCxnSpPr>
          <p:nvPr/>
        </p:nvCxnSpPr>
        <p:spPr>
          <a:xfrm>
            <a:off x="2092665" y="2118198"/>
            <a:ext cx="1879273" cy="1040532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A9FECF-7A5F-76F3-8C1F-AF806B5BF2D2}"/>
              </a:ext>
            </a:extLst>
          </p:cNvPr>
          <p:cNvCxnSpPr>
            <a:cxnSpLocks/>
          </p:cNvCxnSpPr>
          <p:nvPr/>
        </p:nvCxnSpPr>
        <p:spPr>
          <a:xfrm>
            <a:off x="2167188" y="2890453"/>
            <a:ext cx="1778612" cy="465545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A2230A-CFB2-ECF1-9151-51B202EDC212}"/>
              </a:ext>
            </a:extLst>
          </p:cNvPr>
          <p:cNvCxnSpPr>
            <a:cxnSpLocks/>
          </p:cNvCxnSpPr>
          <p:nvPr/>
        </p:nvCxnSpPr>
        <p:spPr>
          <a:xfrm flipV="1">
            <a:off x="2174520" y="3533086"/>
            <a:ext cx="1771280" cy="2446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2CE8FEE-646B-D365-43C1-014AF016AFFF}"/>
              </a:ext>
            </a:extLst>
          </p:cNvPr>
          <p:cNvCxnSpPr>
            <a:cxnSpLocks/>
          </p:cNvCxnSpPr>
          <p:nvPr/>
        </p:nvCxnSpPr>
        <p:spPr>
          <a:xfrm flipV="1">
            <a:off x="2167188" y="3652824"/>
            <a:ext cx="1778612" cy="462797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7D4B0E-2A2E-3368-A16C-E97FAF65C3DB}"/>
              </a:ext>
            </a:extLst>
          </p:cNvPr>
          <p:cNvCxnSpPr>
            <a:cxnSpLocks/>
          </p:cNvCxnSpPr>
          <p:nvPr/>
        </p:nvCxnSpPr>
        <p:spPr>
          <a:xfrm flipV="1">
            <a:off x="2209991" y="3785524"/>
            <a:ext cx="1749715" cy="866718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983A53-666F-3C61-BAFD-5FCB42BEF7A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75" y="4640401"/>
            <a:ext cx="844229" cy="63144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DCEBBE7-834C-E9D6-0A6A-E39A3339B5A4}"/>
              </a:ext>
            </a:extLst>
          </p:cNvPr>
          <p:cNvCxnSpPr>
            <a:cxnSpLocks/>
          </p:cNvCxnSpPr>
          <p:nvPr/>
        </p:nvCxnSpPr>
        <p:spPr>
          <a:xfrm flipV="1">
            <a:off x="8529934" y="2512400"/>
            <a:ext cx="1090689" cy="79414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DC1F9173-AB97-3685-02AD-36FCDC0D37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6" y="1626757"/>
            <a:ext cx="1332264" cy="601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4BE713D-D0CA-6265-7281-7D00E2FB0F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3" y="4717067"/>
            <a:ext cx="1995637" cy="26493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38B5409-C856-92F5-B5A1-9B3A04F537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82" y="3840827"/>
            <a:ext cx="690742" cy="674625"/>
          </a:xfrm>
          <a:prstGeom prst="rect">
            <a:avLst/>
          </a:prstGeom>
        </p:spPr>
      </p:pic>
      <p:pic>
        <p:nvPicPr>
          <p:cNvPr id="78" name="Content Placeholder 6">
            <a:extLst>
              <a:ext uri="{FF2B5EF4-FFF2-40B4-BE49-F238E27FC236}">
                <a16:creationId xmlns:a16="http://schemas.microsoft.com/office/drawing/2014/main" id="{32267EA8-A8DF-1B7B-453D-0F30193311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3" y="3233543"/>
            <a:ext cx="1395747" cy="40825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E819A3C-2271-0A6D-B6A1-0CA297B5AE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6" y="2362675"/>
            <a:ext cx="1250852" cy="721885"/>
          </a:xfrm>
          <a:prstGeom prst="rect">
            <a:avLst/>
          </a:prstGeom>
        </p:spPr>
      </p:pic>
      <p:pic>
        <p:nvPicPr>
          <p:cNvPr id="81" name="Picture 4" descr="Memorial Healthcare">
            <a:extLst>
              <a:ext uri="{FF2B5EF4-FFF2-40B4-BE49-F238E27FC236}">
                <a16:creationId xmlns:a16="http://schemas.microsoft.com/office/drawing/2014/main" id="{A3C8A507-F4C8-23C1-0EE5-42D39456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3" y="5109231"/>
            <a:ext cx="1912964" cy="5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8BCEAA1-D10B-FCDE-A1B4-D92AF5F62EF5}"/>
              </a:ext>
            </a:extLst>
          </p:cNvPr>
          <p:cNvCxnSpPr>
            <a:cxnSpLocks/>
          </p:cNvCxnSpPr>
          <p:nvPr/>
        </p:nvCxnSpPr>
        <p:spPr>
          <a:xfrm flipV="1">
            <a:off x="2357224" y="3962252"/>
            <a:ext cx="1622703" cy="1323381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F39D1305-E0F6-CD8A-543C-A60B6CA2DD6A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91" y="5565071"/>
            <a:ext cx="678712" cy="61723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12428C15-EB56-7ACF-FDD6-695C6D1C98B6}"/>
              </a:ext>
            </a:extLst>
          </p:cNvPr>
          <p:cNvSpPr txBox="1"/>
          <p:nvPr/>
        </p:nvSpPr>
        <p:spPr>
          <a:xfrm>
            <a:off x="10226054" y="5565071"/>
            <a:ext cx="94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Christania, Hospital Staff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1F027DC-FA67-0C8F-0C4A-5A848565F5E6}"/>
              </a:ext>
            </a:extLst>
          </p:cNvPr>
          <p:cNvCxnSpPr>
            <a:cxnSpLocks/>
          </p:cNvCxnSpPr>
          <p:nvPr/>
        </p:nvCxnSpPr>
        <p:spPr>
          <a:xfrm flipV="1">
            <a:off x="8525182" y="1832554"/>
            <a:ext cx="1136325" cy="137967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77C638F-0389-CBC3-0C0E-023C8930E3C5}"/>
              </a:ext>
            </a:extLst>
          </p:cNvPr>
          <p:cNvCxnSpPr>
            <a:cxnSpLocks/>
          </p:cNvCxnSpPr>
          <p:nvPr/>
        </p:nvCxnSpPr>
        <p:spPr>
          <a:xfrm flipV="1">
            <a:off x="8544363" y="3073074"/>
            <a:ext cx="933064" cy="30056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48B9A1E-1109-5810-7884-171069B003D9}"/>
              </a:ext>
            </a:extLst>
          </p:cNvPr>
          <p:cNvCxnSpPr>
            <a:cxnSpLocks/>
          </p:cNvCxnSpPr>
          <p:nvPr/>
        </p:nvCxnSpPr>
        <p:spPr>
          <a:xfrm flipV="1">
            <a:off x="8549690" y="3468692"/>
            <a:ext cx="979188" cy="2012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6F12E29-5291-529B-667D-F7FD989E9612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8579415" y="3580748"/>
            <a:ext cx="979188" cy="61815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8813371-5609-44D2-B20E-19E3926C9F5B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8579416" y="3696801"/>
            <a:ext cx="866359" cy="125932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C0E7535C-69F2-4420-FE42-868CC35C1969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8544363" y="3820897"/>
            <a:ext cx="1066928" cy="205279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4" name="Title 2">
            <a:extLst>
              <a:ext uri="{FF2B5EF4-FFF2-40B4-BE49-F238E27FC236}">
                <a16:creationId xmlns:a16="http://schemas.microsoft.com/office/drawing/2014/main" id="{7B0E78D4-989C-70A5-4680-94C6B70A92F7}"/>
              </a:ext>
            </a:extLst>
          </p:cNvPr>
          <p:cNvSpPr txBox="1">
            <a:spLocks/>
          </p:cNvSpPr>
          <p:nvPr/>
        </p:nvSpPr>
        <p:spPr>
          <a:xfrm>
            <a:off x="5070146" y="4546259"/>
            <a:ext cx="1623208" cy="606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3</a:t>
            </a:r>
            <a:r>
              <a:rPr lang="en-US" sz="1400" b="0" dirty="0">
                <a:solidFill>
                  <a:srgbClr val="000000"/>
                </a:solidFill>
              </a:rPr>
              <a:t>. IDS links information to the youth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F9218-6D8F-AE30-48D7-FF53075DD308}"/>
              </a:ext>
            </a:extLst>
          </p:cNvPr>
          <p:cNvSpPr txBox="1"/>
          <p:nvPr/>
        </p:nvSpPr>
        <p:spPr>
          <a:xfrm>
            <a:off x="6721026" y="4471235"/>
            <a:ext cx="2020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4.</a:t>
            </a:r>
            <a:r>
              <a:rPr lang="en-US" sz="1400" kern="0" dirty="0">
                <a:solidFill>
                  <a:prstClr val="black"/>
                </a:solidFill>
              </a:rPr>
              <a:t> Care team members, for whom consent has been given, can view holistic information about the youth they support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65645-9DE5-07B7-2627-1F2E4CE4E249}"/>
              </a:ext>
            </a:extLst>
          </p:cNvPr>
          <p:cNvSpPr txBox="1"/>
          <p:nvPr/>
        </p:nvSpPr>
        <p:spPr>
          <a:xfrm>
            <a:off x="4864884" y="1529980"/>
            <a:ext cx="202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1.</a:t>
            </a:r>
            <a:r>
              <a:rPr lang="en-US" sz="1400" kern="0" dirty="0">
                <a:solidFill>
                  <a:prstClr val="black"/>
                </a:solidFill>
              </a:rPr>
              <a:t> Care givers manage consent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AAC0DB-3589-C3F0-B3A0-4DF75C4AB8D4}"/>
              </a:ext>
            </a:extLst>
          </p:cNvPr>
          <p:cNvGrpSpPr/>
          <p:nvPr/>
        </p:nvGrpSpPr>
        <p:grpSpPr>
          <a:xfrm>
            <a:off x="7217709" y="2902825"/>
            <a:ext cx="1216803" cy="1216803"/>
            <a:chOff x="6933678" y="3039095"/>
            <a:chExt cx="1216803" cy="121680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024F64B-8960-DB48-D715-FCCD5E19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334" y="3332523"/>
              <a:ext cx="575511" cy="509007"/>
            </a:xfrm>
            <a:prstGeom prst="rect">
              <a:avLst/>
            </a:prstGeom>
          </p:spPr>
        </p:pic>
        <p:pic>
          <p:nvPicPr>
            <p:cNvPr id="12" name="Graphic 11" descr="Laptop with solid fill">
              <a:extLst>
                <a:ext uri="{FF2B5EF4-FFF2-40B4-BE49-F238E27FC236}">
                  <a16:creationId xmlns:a16="http://schemas.microsoft.com/office/drawing/2014/main" id="{151C15F5-8E8D-9684-DE0F-D6162343A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933678" y="3039095"/>
              <a:ext cx="1216803" cy="1216803"/>
            </a:xfrm>
            <a:prstGeom prst="rect">
              <a:avLst/>
            </a:prstGeom>
          </p:spPr>
        </p:pic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B08167-F5E2-9353-3185-B836D699FA40}"/>
              </a:ext>
            </a:extLst>
          </p:cNvPr>
          <p:cNvCxnSpPr>
            <a:cxnSpLocks/>
          </p:cNvCxnSpPr>
          <p:nvPr/>
        </p:nvCxnSpPr>
        <p:spPr>
          <a:xfrm>
            <a:off x="7812055" y="2447840"/>
            <a:ext cx="0" cy="5144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04975D-D890-F4F9-DC7E-D167DB7B537F}"/>
              </a:ext>
            </a:extLst>
          </p:cNvPr>
          <p:cNvGrpSpPr/>
          <p:nvPr/>
        </p:nvGrpSpPr>
        <p:grpSpPr>
          <a:xfrm>
            <a:off x="3791473" y="1689290"/>
            <a:ext cx="3594468" cy="3255445"/>
            <a:chOff x="3542064" y="792696"/>
            <a:chExt cx="5107871" cy="510787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A13EB0-EAEE-7A6A-D375-AB6153619FEE}"/>
                </a:ext>
              </a:extLst>
            </p:cNvPr>
            <p:cNvGrpSpPr/>
            <p:nvPr/>
          </p:nvGrpSpPr>
          <p:grpSpPr>
            <a:xfrm>
              <a:off x="3542064" y="792696"/>
              <a:ext cx="5107871" cy="5107871"/>
              <a:chOff x="3542064" y="792696"/>
              <a:chExt cx="5107871" cy="5107871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B360C041-C79F-7142-8113-241914E71DA0}"/>
                  </a:ext>
                </a:extLst>
              </p:cNvPr>
              <p:cNvGrpSpPr/>
              <p:nvPr/>
            </p:nvGrpSpPr>
            <p:grpSpPr>
              <a:xfrm>
                <a:off x="3542064" y="792696"/>
                <a:ext cx="5107871" cy="5107871"/>
                <a:chOff x="3542064" y="720978"/>
                <a:chExt cx="5107871" cy="5107871"/>
              </a:xfrm>
            </p:grpSpPr>
            <p:pic>
              <p:nvPicPr>
                <p:cNvPr id="60" name="Graphic 59" descr="Gears with solid fill">
                  <a:extLst>
                    <a:ext uri="{FF2B5EF4-FFF2-40B4-BE49-F238E27FC236}">
                      <a16:creationId xmlns:a16="http://schemas.microsoft.com/office/drawing/2014/main" id="{7E5A9222-195A-E251-729D-372B515C4D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5502" y="3642663"/>
                  <a:ext cx="812050" cy="81205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ACD8413-2EE3-D2F9-7064-147B57924A6D}"/>
                    </a:ext>
                  </a:extLst>
                </p:cNvPr>
                <p:cNvGrpSpPr/>
                <p:nvPr/>
              </p:nvGrpSpPr>
              <p:grpSpPr>
                <a:xfrm>
                  <a:off x="3542064" y="720978"/>
                  <a:ext cx="5107871" cy="5107871"/>
                  <a:chOff x="5719689" y="2577830"/>
                  <a:chExt cx="5107871" cy="5107871"/>
                </a:xfrm>
              </p:grpSpPr>
              <p:pic>
                <p:nvPicPr>
                  <p:cNvPr id="62" name="Graphic 61" descr="Cloud outline">
                    <a:extLst>
                      <a:ext uri="{FF2B5EF4-FFF2-40B4-BE49-F238E27FC236}">
                        <a16:creationId xmlns:a16="http://schemas.microsoft.com/office/drawing/2014/main" id="{D011E5F8-D27C-A7F3-B908-2F979F21F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19689" y="2577830"/>
                    <a:ext cx="5107871" cy="5107871"/>
                  </a:xfrm>
                  <a:prstGeom prst="rect">
                    <a:avLst/>
                  </a:prstGeom>
                </p:spPr>
              </p:pic>
              <p:pic>
                <p:nvPicPr>
                  <p:cNvPr id="63" name="Graphic 62" descr="Employee badge outline">
                    <a:extLst>
                      <a:ext uri="{FF2B5EF4-FFF2-40B4-BE49-F238E27FC236}">
                        <a16:creationId xmlns:a16="http://schemas.microsoft.com/office/drawing/2014/main" id="{39B09760-74AE-B189-6BD2-7EB81D8491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20312" y="4971474"/>
                    <a:ext cx="812050" cy="812050"/>
                  </a:xfrm>
                  <a:prstGeom prst="rect">
                    <a:avLst/>
                  </a:prstGeom>
                </p:spPr>
              </p:pic>
              <p:pic>
                <p:nvPicPr>
                  <p:cNvPr id="64" name="Graphic 63" descr="Traffic light outline">
                    <a:extLst>
                      <a:ext uri="{FF2B5EF4-FFF2-40B4-BE49-F238E27FC236}">
                        <a16:creationId xmlns:a16="http://schemas.microsoft.com/office/drawing/2014/main" id="{38843EFA-F5AD-21F6-A522-5AFAEBD438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856795" y="5071630"/>
                    <a:ext cx="646332" cy="646332"/>
                  </a:xfrm>
                  <a:prstGeom prst="rect">
                    <a:avLst/>
                  </a:prstGeom>
                </p:spPr>
              </p:pic>
              <p:pic>
                <p:nvPicPr>
                  <p:cNvPr id="67" name="Graphic 66" descr="Social network outline">
                    <a:extLst>
                      <a:ext uri="{FF2B5EF4-FFF2-40B4-BE49-F238E27FC236}">
                        <a16:creationId xmlns:a16="http://schemas.microsoft.com/office/drawing/2014/main" id="{CA33E927-A1AD-09A9-A181-203157EB1B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18585" y="4371452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9" name="Graphic 58" descr="Database outline">
                <a:extLst>
                  <a:ext uri="{FF2B5EF4-FFF2-40B4-BE49-F238E27FC236}">
                    <a16:creationId xmlns:a16="http://schemas.microsoft.com/office/drawing/2014/main" id="{551023D4-1C66-CC4B-DAE1-06903102F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620073" y="3503894"/>
                <a:ext cx="720046" cy="720046"/>
              </a:xfrm>
              <a:prstGeom prst="rect">
                <a:avLst/>
              </a:prstGeom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01AAFB2-961E-2233-2C3D-75ABCFA28601}"/>
                </a:ext>
              </a:extLst>
            </p:cNvPr>
            <p:cNvSpPr txBox="1"/>
            <p:nvPr/>
          </p:nvSpPr>
          <p:spPr>
            <a:xfrm>
              <a:off x="4559624" y="4074515"/>
              <a:ext cx="2665630" cy="410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accent5">
                      <a:lumMod val="75000"/>
                    </a:schemeClr>
                  </a:solidFill>
                </a:rPr>
                <a:t>Integrated Data System (IDS)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92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6F7F-9AAE-0AD6-EB41-F457309C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3D02-E180-AEFB-CD27-3B134704F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A8236-73C2-0F66-755B-557E1D3071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063BF5-B311-C82C-D4D9-7246401EE425}"/>
              </a:ext>
            </a:extLst>
          </p:cNvPr>
          <p:cNvSpPr/>
          <p:nvPr/>
        </p:nvSpPr>
        <p:spPr>
          <a:xfrm>
            <a:off x="-38100" y="-17510"/>
            <a:ext cx="7991456" cy="6875510"/>
          </a:xfrm>
          <a:prstGeom prst="rect">
            <a:avLst/>
          </a:prstGeom>
          <a:solidFill>
            <a:srgbClr val="FFFFFF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68FCEE-F13A-E519-AF1D-99A632D2229A}"/>
              </a:ext>
            </a:extLst>
          </p:cNvPr>
          <p:cNvSpPr txBox="1">
            <a:spLocks/>
          </p:cNvSpPr>
          <p:nvPr/>
        </p:nvSpPr>
        <p:spPr>
          <a:xfrm>
            <a:off x="1038925" y="126203"/>
            <a:ext cx="6096019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>
                <a:solidFill>
                  <a:srgbClr val="000000"/>
                </a:solidFill>
              </a:rPr>
              <a:t>Proof-of-Concept (POC) “Connect to Co-Design” Demonstration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D9D5D8-AC39-3D85-00AB-A89F531FA56B}"/>
              </a:ext>
            </a:extLst>
          </p:cNvPr>
          <p:cNvSpPr txBox="1">
            <a:spLocks/>
          </p:cNvSpPr>
          <p:nvPr/>
        </p:nvSpPr>
        <p:spPr>
          <a:xfrm>
            <a:off x="255469" y="1500862"/>
            <a:ext cx="7662928" cy="523094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WHAT: </a:t>
            </a:r>
            <a:r>
              <a:rPr lang="en-US" sz="2200" dirty="0"/>
              <a:t>POC demonstrates IDS capabilities and data flow</a:t>
            </a:r>
          </a:p>
          <a:p>
            <a:pPr lvl="1"/>
            <a:r>
              <a:rPr lang="en-US" sz="1900" dirty="0"/>
              <a:t>In a ‘synthetic’ testing environment (aka ‘sandbox’) with realistic test data that resembles a production environment </a:t>
            </a:r>
          </a:p>
          <a:p>
            <a:pPr lvl="1"/>
            <a:r>
              <a:rPr lang="en-US" sz="1900" dirty="0"/>
              <a:t>Without risk to patient data privacy or partner production systems</a:t>
            </a:r>
            <a:endParaRPr lang="en-US" sz="1900" b="1" dirty="0"/>
          </a:p>
          <a:p>
            <a:r>
              <a:rPr lang="en-US" sz="2200" b="1" dirty="0"/>
              <a:t>HOW: </a:t>
            </a:r>
            <a:r>
              <a:rPr lang="en-US" sz="2200" dirty="0"/>
              <a:t>Interoperability Workshop is a collaborative, hands-on event </a:t>
            </a:r>
          </a:p>
          <a:p>
            <a:pPr lvl="1"/>
            <a:r>
              <a:rPr lang="en-US" sz="1900" dirty="0"/>
              <a:t>Allows participants to test integrating their systems with the IDS capabilities </a:t>
            </a:r>
          </a:p>
          <a:p>
            <a:pPr lvl="1"/>
            <a:r>
              <a:rPr lang="en-US" sz="1900" dirty="0"/>
              <a:t>Produces an </a:t>
            </a:r>
            <a:r>
              <a:rPr lang="en-US" sz="1900" b="1" dirty="0"/>
              <a:t>end to end, interoperable data flow</a:t>
            </a:r>
          </a:p>
          <a:p>
            <a:r>
              <a:rPr lang="en-US" sz="2200" b="1" dirty="0"/>
              <a:t>WHEN: July 25, 2023</a:t>
            </a:r>
          </a:p>
          <a:p>
            <a:r>
              <a:rPr lang="en-US" sz="2200" b="1" dirty="0"/>
              <a:t>Who: </a:t>
            </a:r>
            <a:r>
              <a:rPr lang="en-US" sz="2200" dirty="0"/>
              <a:t>Cross sector participants and national technology experts </a:t>
            </a:r>
          </a:p>
          <a:p>
            <a:pPr lvl="1"/>
            <a:r>
              <a:rPr lang="en-US" sz="1900" dirty="0"/>
              <a:t>Three technology vendors will demonstrate integrated viewer</a:t>
            </a:r>
          </a:p>
          <a:p>
            <a:pPr lvl="1"/>
            <a:r>
              <a:rPr lang="en-US" sz="1900" dirty="0"/>
              <a:t>Velatura Services backend IDS powered by AWS</a:t>
            </a:r>
          </a:p>
          <a:p>
            <a:pPr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21147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1997645" y="556124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400631" y="1027906"/>
            <a:ext cx="109531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600" dirty="0">
                <a:solidFill>
                  <a:srgbClr val="000000"/>
                </a:solidFill>
              </a:rPr>
              <a:t>Broward Youth Baker Act Community Participatory Action Research (CPAR) Preliminary Findings</a:t>
            </a:r>
          </a:p>
          <a:p>
            <a:pPr marL="857250" indent="-857250">
              <a:buFont typeface="+mj-lt"/>
              <a:buAutoNum type="romanUcPeriod"/>
            </a:pPr>
            <a:endParaRPr lang="en-US" sz="3600" dirty="0">
              <a:solidFill>
                <a:srgbClr val="000000"/>
              </a:solidFill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solidFill>
                  <a:srgbClr val="000000"/>
                </a:solidFill>
              </a:rPr>
              <a:t>We Are Supported Care Coordination Integrated Data System Pilot Update</a:t>
            </a:r>
          </a:p>
          <a:p>
            <a:pPr marL="857250" indent="-857250">
              <a:buFont typeface="+mj-lt"/>
              <a:buAutoNum type="romanUcPeriod"/>
            </a:pPr>
            <a:endParaRPr lang="en-US" sz="3600" dirty="0">
              <a:solidFill>
                <a:srgbClr val="000000"/>
              </a:solidFill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solidFill>
                  <a:srgbClr val="000000"/>
                </a:solidFill>
              </a:rPr>
              <a:t>Suggestions for Child Behavioral Health Outcomes</a:t>
            </a:r>
          </a:p>
          <a:p>
            <a:pPr marL="857250" indent="-857250">
              <a:buFont typeface="+mj-lt"/>
              <a:buAutoNum type="romanUcPeriod"/>
            </a:pPr>
            <a:endParaRPr lang="en-US" sz="3600" dirty="0">
              <a:solidFill>
                <a:srgbClr val="000000"/>
              </a:solidFill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solidFill>
                  <a:srgbClr val="000000"/>
                </a:solidFill>
              </a:rPr>
              <a:t>Recommendations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65" y="90584"/>
            <a:ext cx="10515600" cy="828878"/>
          </a:xfrm>
        </p:spPr>
        <p:txBody>
          <a:bodyPr/>
          <a:lstStyle/>
          <a:p>
            <a:pPr algn="ctr"/>
            <a:r>
              <a:rPr lang="en-US" sz="4400" dirty="0"/>
              <a:t>Today’s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20528" y="433932"/>
            <a:ext cx="2057400" cy="215384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  <a:spcBef>
                <a:spcPct val="0"/>
              </a:spcBef>
            </a:pPr>
            <a:endParaRPr sz="12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315802" y="4909141"/>
            <a:ext cx="2876199" cy="19488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91529" y="5319343"/>
            <a:ext cx="2379775" cy="143579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F0AE6E-30DA-B3DD-5920-5CB98F337CC5}"/>
              </a:ext>
            </a:extLst>
          </p:cNvPr>
          <p:cNvSpPr txBox="1">
            <a:spLocks/>
          </p:cNvSpPr>
          <p:nvPr/>
        </p:nvSpPr>
        <p:spPr>
          <a:xfrm>
            <a:off x="321279" y="736600"/>
            <a:ext cx="105664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67" u="sng" dirty="0"/>
          </a:p>
          <a:p>
            <a:r>
              <a:rPr lang="en-US" sz="1867" b="1" u="sng" dirty="0">
                <a:solidFill>
                  <a:srgbClr val="000000"/>
                </a:solidFill>
              </a:rPr>
              <a:t>Local </a:t>
            </a:r>
            <a:r>
              <a:rPr lang="en-US" sz="1867" dirty="0">
                <a:solidFill>
                  <a:srgbClr val="000000"/>
                </a:solidFill>
              </a:rPr>
              <a:t>– Expands partnership with Hospital Districts, Receiving Facilities &amp; Behavioral Health Providers</a:t>
            </a:r>
          </a:p>
          <a:p>
            <a:pPr marL="0" indent="0">
              <a:buNone/>
            </a:pPr>
            <a:r>
              <a:rPr lang="en-US" sz="1867" i="1" dirty="0">
                <a:solidFill>
                  <a:srgbClr val="000000"/>
                </a:solidFill>
              </a:rPr>
              <a:t>     	Improves MH outcomes for children and families</a:t>
            </a:r>
          </a:p>
          <a:p>
            <a:r>
              <a:rPr lang="en-US" sz="1867" b="1" u="sng" dirty="0">
                <a:solidFill>
                  <a:srgbClr val="000000"/>
                </a:solidFill>
              </a:rPr>
              <a:t>State</a:t>
            </a:r>
            <a:r>
              <a:rPr lang="en-US" sz="1867" b="1" dirty="0">
                <a:solidFill>
                  <a:srgbClr val="000000"/>
                </a:solidFill>
              </a:rPr>
              <a:t> </a:t>
            </a:r>
            <a:r>
              <a:rPr lang="en-US" sz="1867" dirty="0">
                <a:solidFill>
                  <a:srgbClr val="000000"/>
                </a:solidFill>
              </a:rPr>
              <a:t>– FL Commission on Mental Health &amp; Substance Abuse</a:t>
            </a:r>
          </a:p>
          <a:p>
            <a:pPr lvl="1"/>
            <a:r>
              <a:rPr lang="en-US" sz="1867" dirty="0">
                <a:solidFill>
                  <a:srgbClr val="000000"/>
                </a:solidFill>
              </a:rPr>
              <a:t>Integrated State Data System</a:t>
            </a:r>
          </a:p>
          <a:p>
            <a:pPr lvl="1"/>
            <a:r>
              <a:rPr lang="en-US" sz="1867" dirty="0">
                <a:solidFill>
                  <a:srgbClr val="000000"/>
                </a:solidFill>
              </a:rPr>
              <a:t>Connecting Local Governing/Participatory Structures</a:t>
            </a:r>
          </a:p>
          <a:p>
            <a:pPr marL="304815" lvl="1" indent="0">
              <a:buNone/>
            </a:pPr>
            <a:r>
              <a:rPr lang="en-US" sz="1867" i="1" dirty="0">
                <a:solidFill>
                  <a:srgbClr val="000000"/>
                </a:solidFill>
              </a:rPr>
              <a:t>Creates a technological solution to improve Baker Act post-discharge outcomes by creating a method to improve care coordination statewide for youth (potentially adults as well).</a:t>
            </a:r>
          </a:p>
          <a:p>
            <a:r>
              <a:rPr lang="en-US" sz="1867" b="1" u="sng" dirty="0">
                <a:solidFill>
                  <a:srgbClr val="000000"/>
                </a:solidFill>
              </a:rPr>
              <a:t>National</a:t>
            </a:r>
            <a:r>
              <a:rPr lang="en-US" sz="1867" dirty="0">
                <a:solidFill>
                  <a:srgbClr val="000000"/>
                </a:solidFill>
              </a:rPr>
              <a:t> – AISP Equity in Practice Learning Community</a:t>
            </a:r>
          </a:p>
          <a:p>
            <a:pPr marL="0" indent="0">
              <a:buNone/>
            </a:pPr>
            <a:r>
              <a:rPr lang="en-US" sz="1867" i="1" dirty="0">
                <a:solidFill>
                  <a:srgbClr val="000000"/>
                </a:solidFill>
              </a:rPr>
              <a:t>    - Advances a framework to create family-centered consent that met SAMSHA, FERPA and</a:t>
            </a:r>
          </a:p>
          <a:p>
            <a:pPr marL="0" indent="0">
              <a:buNone/>
            </a:pPr>
            <a:r>
              <a:rPr lang="en-US" sz="1867" i="1" dirty="0">
                <a:solidFill>
                  <a:srgbClr val="000000"/>
                </a:solidFill>
              </a:rPr>
              <a:t>  	 HIPPA requirements.</a:t>
            </a:r>
          </a:p>
          <a:p>
            <a:pPr marL="0" indent="0">
              <a:buNone/>
            </a:pPr>
            <a:r>
              <a:rPr lang="en-US" sz="1867" i="1" dirty="0">
                <a:solidFill>
                  <a:srgbClr val="000000"/>
                </a:solidFill>
              </a:rPr>
              <a:t>   - Provides a model for allowing people with lived experience to co-create an integrated </a:t>
            </a:r>
          </a:p>
          <a:p>
            <a:pPr marL="0" indent="0">
              <a:buNone/>
            </a:pPr>
            <a:r>
              <a:rPr lang="en-US" sz="1867" i="1" dirty="0">
                <a:solidFill>
                  <a:srgbClr val="000000"/>
                </a:solidFill>
              </a:rPr>
              <a:t>	data system/solution to improve care coordination in a human service system  </a:t>
            </a:r>
          </a:p>
          <a:p>
            <a:pPr marL="0" indent="0">
              <a:buNone/>
            </a:pPr>
            <a:endParaRPr lang="en-US" sz="2133" dirty="0"/>
          </a:p>
          <a:p>
            <a:pPr lvl="1"/>
            <a:endParaRPr lang="en-US" sz="1867" dirty="0"/>
          </a:p>
          <a:p>
            <a:pPr marL="49744" lvl="1" indent="0">
              <a:buNone/>
            </a:pPr>
            <a:endParaRPr lang="en-US" sz="1867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53BDDB-6954-AE2B-51C0-3728392E11AD}"/>
              </a:ext>
            </a:extLst>
          </p:cNvPr>
          <p:cNvSpPr txBox="1">
            <a:spLocks/>
          </p:cNvSpPr>
          <p:nvPr/>
        </p:nvSpPr>
        <p:spPr>
          <a:xfrm>
            <a:off x="1241601" y="201939"/>
            <a:ext cx="9499600" cy="762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 b="1" dirty="0">
                <a:solidFill>
                  <a:srgbClr val="7030A0"/>
                </a:solidFill>
              </a:rPr>
              <a:t>Value - Broward County and Beyond</a:t>
            </a:r>
          </a:p>
        </p:txBody>
      </p:sp>
    </p:spTree>
    <p:extLst>
      <p:ext uri="{BB962C8B-B14F-4D97-AF65-F5344CB8AC3E}">
        <p14:creationId xmlns:p14="http://schemas.microsoft.com/office/powerpoint/2010/main" val="212834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528" y="530372"/>
            <a:ext cx="11150945" cy="5797257"/>
            <a:chOff x="0" y="0"/>
            <a:chExt cx="4405311" cy="22902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5311" cy="2290274"/>
            </a:xfrm>
            <a:custGeom>
              <a:avLst/>
              <a:gdLst/>
              <a:ahLst/>
              <a:cxnLst/>
              <a:rect l="l" t="t" r="r" b="b"/>
              <a:pathLst>
                <a:path w="4405311" h="2290274">
                  <a:moveTo>
                    <a:pt x="0" y="0"/>
                  </a:moveTo>
                  <a:lnTo>
                    <a:pt x="4405311" y="0"/>
                  </a:lnTo>
                  <a:lnTo>
                    <a:pt x="4405311" y="2290274"/>
                  </a:lnTo>
                  <a:lnTo>
                    <a:pt x="0" y="2290274"/>
                  </a:lnTo>
                  <a:close/>
                </a:path>
              </a:pathLst>
            </a:custGeom>
            <a:solidFill>
              <a:srgbClr val="FFFFFF"/>
            </a:solidFill>
            <a:ln w="104775">
              <a:solidFill>
                <a:srgbClr val="FFFFFF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6208" b="50000"/>
          <a:stretch/>
        </p:blipFill>
        <p:spPr>
          <a:xfrm>
            <a:off x="9315802" y="4909141"/>
            <a:ext cx="2876199" cy="19488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91529" y="5319343"/>
            <a:ext cx="2379775" cy="1435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738B1D-716C-AC79-F10D-573748016D6C}"/>
              </a:ext>
            </a:extLst>
          </p:cNvPr>
          <p:cNvSpPr txBox="1"/>
          <p:nvPr/>
        </p:nvSpPr>
        <p:spPr>
          <a:xfrm>
            <a:off x="914400" y="939800"/>
            <a:ext cx="1026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CB79BE-5921-D50C-FBA1-C24C8E5D95A5}"/>
              </a:ext>
            </a:extLst>
          </p:cNvPr>
          <p:cNvSpPr txBox="1">
            <a:spLocks/>
          </p:cNvSpPr>
          <p:nvPr/>
        </p:nvSpPr>
        <p:spPr>
          <a:xfrm>
            <a:off x="1981200" y="261141"/>
            <a:ext cx="8128000" cy="762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 b="1" dirty="0">
                <a:solidFill>
                  <a:srgbClr val="7030A0"/>
                </a:solidFill>
                <a:latin typeface="Helvetica" pitchFamily="2" charset="0"/>
              </a:rPr>
              <a:t>Child Behavioral Health Measures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9F980F-016D-BB91-2E1B-A436C8541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868395"/>
              </p:ext>
            </p:extLst>
          </p:nvPr>
        </p:nvGraphicFramePr>
        <p:xfrm>
          <a:off x="1016001" y="1195931"/>
          <a:ext cx="8573910" cy="5000975"/>
        </p:xfrm>
        <a:graphic>
          <a:graphicData uri="http://schemas.openxmlformats.org/drawingml/2006/table">
            <a:tbl>
              <a:tblPr firstRow="1" firstCol="1" bandRow="1"/>
              <a:tblGrid>
                <a:gridCol w="1714782">
                  <a:extLst>
                    <a:ext uri="{9D8B030D-6E8A-4147-A177-3AD203B41FA5}">
                      <a16:colId xmlns:a16="http://schemas.microsoft.com/office/drawing/2014/main" val="3199392085"/>
                    </a:ext>
                  </a:extLst>
                </a:gridCol>
                <a:gridCol w="1714782">
                  <a:extLst>
                    <a:ext uri="{9D8B030D-6E8A-4147-A177-3AD203B41FA5}">
                      <a16:colId xmlns:a16="http://schemas.microsoft.com/office/drawing/2014/main" val="1227859538"/>
                    </a:ext>
                  </a:extLst>
                </a:gridCol>
                <a:gridCol w="1714782">
                  <a:extLst>
                    <a:ext uri="{9D8B030D-6E8A-4147-A177-3AD203B41FA5}">
                      <a16:colId xmlns:a16="http://schemas.microsoft.com/office/drawing/2014/main" val="753753563"/>
                    </a:ext>
                  </a:extLst>
                </a:gridCol>
                <a:gridCol w="1714782">
                  <a:extLst>
                    <a:ext uri="{9D8B030D-6E8A-4147-A177-3AD203B41FA5}">
                      <a16:colId xmlns:a16="http://schemas.microsoft.com/office/drawing/2014/main" val="2948911772"/>
                    </a:ext>
                  </a:extLst>
                </a:gridCol>
                <a:gridCol w="1714782">
                  <a:extLst>
                    <a:ext uri="{9D8B030D-6E8A-4147-A177-3AD203B41FA5}">
                      <a16:colId xmlns:a16="http://schemas.microsoft.com/office/drawing/2014/main" val="2121159659"/>
                    </a:ext>
                  </a:extLst>
                </a:gridCol>
              </a:tblGrid>
              <a:tr h="711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(stop child abuse, not have diagnosis, at risk of SA, DV)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Treatment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(Diagnosis, Residential Services)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Results Based Accountability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60235"/>
                  </a:ext>
                </a:extLst>
              </a:tr>
              <a:tr h="533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Mental Health Literacy gains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 Stigma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Social connections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Rate of Abuse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 of Domestic Violence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Much Did We Do?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Well Did We Do It?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Anyone Better Off?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811752"/>
                  </a:ext>
                </a:extLst>
              </a:tr>
              <a:tr h="711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 Baker Acts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of service, family engagement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recruitment, Retention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 of Removals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of service, family engagement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recruitment, Retention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252636"/>
                  </a:ext>
                </a:extLst>
              </a:tr>
              <a:tr h="8894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Organization/Program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Aggregate CFARS  and performance measures results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Accessibility, Engagement, Satisfaction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Discharge Plan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Times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Accessibility, Engagement, Satisfaction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Discharge Plan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Times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566308"/>
                  </a:ext>
                </a:extLst>
              </a:tr>
              <a:tr h="1423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 Skills Attitude Improvement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Enhanced Capabilities to support child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NCFAS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 Functioning Survey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 in Home/Community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Satisfaction (Learn, Help, Treat Well)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CFRAS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 Functioning Survey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 in Home/Community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Satisfaction (Learn, Help, Treat Well)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 improvement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417603"/>
                  </a:ext>
                </a:extLst>
              </a:tr>
              <a:tr h="711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 Skills Attitude Improvement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Columbia Survey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CGAS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DJJ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Educational Behaviors, attendance, Grades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CFARS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Testing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371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900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71F4-479D-83D1-AEEE-9A60D8B8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92"/>
            <a:ext cx="10515600" cy="798657"/>
          </a:xfrm>
        </p:spPr>
        <p:txBody>
          <a:bodyPr/>
          <a:lstStyle/>
          <a:p>
            <a:pPr algn="ctr"/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D363-DB65-2EEF-4B49-6F2563A69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64" y="1148731"/>
            <a:ext cx="10931236" cy="43513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Simultaneously build state data integration systems and local participatory structures to maximize learning and improved outcomes</a:t>
            </a:r>
          </a:p>
          <a:p>
            <a:r>
              <a:rPr lang="en-US" dirty="0">
                <a:solidFill>
                  <a:srgbClr val="000000"/>
                </a:solidFill>
              </a:rPr>
              <a:t>Establish Local Baker Act Learning Communities with youth and parents (trauma informed/healing &amp; recovery oriented approach)</a:t>
            </a:r>
          </a:p>
          <a:p>
            <a:r>
              <a:rPr lang="en-US" dirty="0">
                <a:solidFill>
                  <a:srgbClr val="000000"/>
                </a:solidFill>
              </a:rPr>
              <a:t>Activate Care Team Members upon admission</a:t>
            </a:r>
          </a:p>
          <a:p>
            <a:r>
              <a:rPr lang="en-US" dirty="0">
                <a:solidFill>
                  <a:srgbClr val="000000"/>
                </a:solidFill>
              </a:rPr>
              <a:t>Support Funding Care Coordination Data System pilots/projects</a:t>
            </a:r>
          </a:p>
          <a:p>
            <a:r>
              <a:rPr lang="en-US" dirty="0">
                <a:solidFill>
                  <a:srgbClr val="000000"/>
                </a:solidFill>
              </a:rPr>
              <a:t>Explore 24/7 Psychiatry Services available for ER doctors</a:t>
            </a:r>
          </a:p>
          <a:p>
            <a:r>
              <a:rPr lang="en-US" dirty="0">
                <a:solidFill>
                  <a:srgbClr val="000000"/>
                </a:solidFill>
              </a:rPr>
              <a:t>Explore ways to safely minimize Law Enforcement transporting of youth</a:t>
            </a:r>
          </a:p>
        </p:txBody>
      </p:sp>
    </p:spTree>
    <p:extLst>
      <p:ext uri="{BB962C8B-B14F-4D97-AF65-F5344CB8AC3E}">
        <p14:creationId xmlns:p14="http://schemas.microsoft.com/office/powerpoint/2010/main" val="44332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1997645" y="556124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31" y="17378"/>
            <a:ext cx="10515600" cy="1325563"/>
          </a:xfrm>
        </p:spPr>
        <p:txBody>
          <a:bodyPr/>
          <a:lstStyle/>
          <a:p>
            <a:pPr algn="ctr"/>
            <a:r>
              <a:rPr lang="en-US" sz="4400" dirty="0"/>
              <a:t>Children’s Services Council of Broward County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7EC81-00D1-878F-6CEE-851DB26801A0}"/>
              </a:ext>
            </a:extLst>
          </p:cNvPr>
          <p:cNvSpPr txBox="1"/>
          <p:nvPr/>
        </p:nvSpPr>
        <p:spPr>
          <a:xfrm>
            <a:off x="832296" y="1342941"/>
            <a:ext cx="10407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solidFill>
                  <a:srgbClr val="202124"/>
                </a:solidFill>
                <a:effectLst/>
                <a:latin typeface="Google Sans"/>
              </a:rPr>
              <a:t>The CSC's mission is to provide </a:t>
            </a:r>
            <a:r>
              <a:rPr lang="en-US" sz="4000" b="1" i="1" u="sng" dirty="0">
                <a:solidFill>
                  <a:srgbClr val="202124"/>
                </a:solidFill>
                <a:effectLst/>
                <a:latin typeface="Google Sans"/>
              </a:rPr>
              <a:t>leadership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en-US" sz="4000" b="1" i="1" u="sng" dirty="0">
                <a:solidFill>
                  <a:srgbClr val="202124"/>
                </a:solidFill>
                <a:effectLst/>
                <a:latin typeface="Google Sans"/>
              </a:rPr>
              <a:t>advocacy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Google Sans"/>
              </a:rPr>
              <a:t>, and </a:t>
            </a:r>
            <a:r>
              <a:rPr lang="en-US" sz="4000" b="1" i="1" u="sng" dirty="0">
                <a:solidFill>
                  <a:srgbClr val="202124"/>
                </a:solidFill>
                <a:effectLst/>
                <a:latin typeface="Google Sans"/>
              </a:rPr>
              <a:t>resources 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Google Sans"/>
              </a:rPr>
              <a:t>necessary to enhance the lives of the children of Broward County and empower them to become responsible, productive adults through collaborative planning and funding of a continuum of quality care.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433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2035224" y="365125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378455" y="818778"/>
            <a:ext cx="10953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000000"/>
                </a:solidFill>
                <a:effectLst/>
                <a:latin typeface="Times" pitchFamily="2" charset="0"/>
              </a:rPr>
              <a:t>Broward’s Data Collaborative (BDC) integrates state and local data to contribute to the well-being of Broward’s children, families and communities.</a:t>
            </a:r>
            <a:endParaRPr lang="en-US" sz="28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24" y="210746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Broward Data Collaborative 2017</a:t>
            </a:r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45B9192-45FE-6F06-8056-AE46B8CF6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4" y="2424930"/>
            <a:ext cx="3810000" cy="11144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542ED9-42EF-6C93-1AD3-4962987C1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4" y="3892352"/>
            <a:ext cx="3809999" cy="852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46F270-D0E9-E64E-6026-BDA5326F2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5" y="5369782"/>
            <a:ext cx="3791265" cy="503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EA3D53-4201-2FCC-6540-7D0DBDFD0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341" y="2424930"/>
            <a:ext cx="1914286" cy="11047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03F49D-CF4B-E3FF-6601-8E6A7E35CD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84" y="3887194"/>
            <a:ext cx="2476210" cy="1117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7AD917-26AF-CE7E-D1EB-047B904B82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59" y="5198895"/>
            <a:ext cx="2152965" cy="1211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E028BF-F1B1-4E56-41C7-40CD1937D3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88" y="2310334"/>
            <a:ext cx="1905000" cy="781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F67867-E89E-15C7-94CD-72213BB95E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88" y="3637138"/>
            <a:ext cx="1604513" cy="1567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AB5E01-E36B-C355-3942-F598D7724A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97" y="5075731"/>
            <a:ext cx="1862946" cy="112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8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1997645" y="556124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303645" y="1777561"/>
            <a:ext cx="10953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Act of Research is Healing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Builds capacity of youth and families to use data, make decisions, lead, and advocate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Expands professionals’ empathy, understanding, and tacit knowledge of people receiving services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Possible solutions and strategies are expanded and enriched through relationships and the rigor of diverse perspectives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Face difficult truths together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Inspirational &amp; Joyful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Why Community Participatory Action Research (CPAR) ?</a:t>
            </a:r>
          </a:p>
        </p:txBody>
      </p:sp>
    </p:spTree>
    <p:extLst>
      <p:ext uri="{BB962C8B-B14F-4D97-AF65-F5344CB8AC3E}">
        <p14:creationId xmlns:p14="http://schemas.microsoft.com/office/powerpoint/2010/main" val="262657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1997645" y="556124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562265" y="1322491"/>
            <a:ext cx="1095316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</a:rPr>
              <a:t>Build trusting &amp; efficacious relationships with system professionals with youth &amp; parents</a:t>
            </a:r>
          </a:p>
          <a:p>
            <a:pPr marL="457200" lvl="0" indent="-457200">
              <a:buFont typeface="Wingdings" pitchFamily="2" charset="2"/>
              <a:buChar char="v"/>
            </a:pPr>
            <a:endParaRPr lang="en-US" sz="2800" b="1" dirty="0">
              <a:solidFill>
                <a:srgbClr val="000000"/>
              </a:solidFill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</a:rPr>
              <a:t>Co-research, co-imagine, co-construct solutions together, and share systemic capacity building</a:t>
            </a:r>
          </a:p>
          <a:p>
            <a:pPr marL="457200" lvl="0" indent="-457200">
              <a:buFont typeface="Wingdings" pitchFamily="2" charset="2"/>
              <a:buChar char="v"/>
            </a:pPr>
            <a:endParaRPr lang="en-US" sz="2800" b="1" dirty="0">
              <a:solidFill>
                <a:srgbClr val="000000"/>
              </a:solidFill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</a:rPr>
              <a:t>People are powerful, knowledgeable, compassionate and can  become change agents who can partner and belong in the process to make systemic contributions</a:t>
            </a:r>
          </a:p>
          <a:p>
            <a:endParaRPr lang="en-US" sz="4000" b="1" dirty="0"/>
          </a:p>
          <a:p>
            <a:endParaRPr lang="en-US" sz="40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31" y="905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Participatory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8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315802" y="4909141"/>
            <a:ext cx="2876199" cy="19488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91529" y="5319343"/>
            <a:ext cx="2379775" cy="143579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6307B1-52A5-4061-C1B1-7AFCACDC1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371216"/>
              </p:ext>
            </p:extLst>
          </p:nvPr>
        </p:nvGraphicFramePr>
        <p:xfrm>
          <a:off x="6879483" y="1705334"/>
          <a:ext cx="5312517" cy="3100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FE23F06-71F5-F0E7-64F6-431CBB00E5E1}"/>
              </a:ext>
            </a:extLst>
          </p:cNvPr>
          <p:cNvSpPr/>
          <p:nvPr/>
        </p:nvSpPr>
        <p:spPr>
          <a:xfrm>
            <a:off x="1302381" y="3029913"/>
            <a:ext cx="5504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2019/20,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Florida Institute of Child Welfare grant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(FICW $50,000 &amp; CSC $12,000)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4B1301-9752-8D16-C083-054AF920C1AD}"/>
              </a:ext>
            </a:extLst>
          </p:cNvPr>
          <p:cNvSpPr/>
          <p:nvPr/>
        </p:nvSpPr>
        <p:spPr>
          <a:xfrm>
            <a:off x="982359" y="4754353"/>
            <a:ext cx="62171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2023/24,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UPENN AISP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Equity in Practice Learning Community grant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($70,000)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7ABAB4-1761-B1B6-9043-0032B138B37F}"/>
              </a:ext>
            </a:extLst>
          </p:cNvPr>
          <p:cNvSpPr/>
          <p:nvPr/>
        </p:nvSpPr>
        <p:spPr>
          <a:xfrm>
            <a:off x="1021762" y="1483097"/>
            <a:ext cx="6575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2018/19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Federal Performance Pilot Partnership grant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(Feds $50,000 &amp; CSC $17,000)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5742D-DA8F-4B5B-3AC7-0EA35003BA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694408"/>
            <a:ext cx="1302381" cy="1137045"/>
          </a:xfrm>
          <a:prstGeom prst="rect">
            <a:avLst/>
          </a:prstGeom>
        </p:spPr>
      </p:pic>
      <p:pic>
        <p:nvPicPr>
          <p:cNvPr id="14" name="Picture 10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41FB9D32-62FF-208A-C14A-A634249F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80" y="5270921"/>
            <a:ext cx="18863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01A313-E1C0-4AA2-C573-D1080E722390}"/>
              </a:ext>
            </a:extLst>
          </p:cNvPr>
          <p:cNvSpPr txBox="1"/>
          <p:nvPr/>
        </p:nvSpPr>
        <p:spPr>
          <a:xfrm>
            <a:off x="1021762" y="275361"/>
            <a:ext cx="9365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Broward’s History of CPAR Projects</a:t>
            </a:r>
          </a:p>
        </p:txBody>
      </p:sp>
    </p:spTree>
    <p:extLst>
      <p:ext uri="{BB962C8B-B14F-4D97-AF65-F5344CB8AC3E}">
        <p14:creationId xmlns:p14="http://schemas.microsoft.com/office/powerpoint/2010/main" val="110859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1997645" y="556124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400631" y="1027906"/>
            <a:ext cx="109531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u="sng" dirty="0">
                <a:cs typeface="Helvetica" panose="020B0604020202020204" pitchFamily="34" charset="0"/>
              </a:rPr>
              <a:t>Context Exper</a:t>
            </a:r>
            <a:r>
              <a:rPr lang="en-US" sz="2800" dirty="0">
                <a:cs typeface="Helvetica" panose="020B0604020202020204" pitchFamily="34" charset="0"/>
              </a:rPr>
              <a:t>ts (i.e., lived experience expertise)</a:t>
            </a:r>
          </a:p>
          <a:p>
            <a:pPr lvl="1" algn="ctr"/>
            <a:r>
              <a:rPr lang="en-US" sz="2800" b="1" dirty="0">
                <a:cs typeface="Helvetica" panose="020B0604020202020204" pitchFamily="34" charset="0"/>
              </a:rPr>
              <a:t>Youth and Parents who experienced Baker Act</a:t>
            </a:r>
          </a:p>
          <a:p>
            <a:pPr lvl="1" algn="ctr"/>
            <a:endParaRPr lang="en-US" sz="2800" dirty="0">
              <a:cs typeface="Helvetica" panose="020B0604020202020204" pitchFamily="34" charset="0"/>
            </a:endParaRPr>
          </a:p>
          <a:p>
            <a:pPr lvl="1"/>
            <a:r>
              <a:rPr lang="en-US" sz="2800" u="sng" dirty="0">
                <a:cs typeface="Helvetica" panose="020B0604020202020204" pitchFamily="34" charset="0"/>
              </a:rPr>
              <a:t>Content Experts </a:t>
            </a:r>
            <a:r>
              <a:rPr lang="en-US" sz="2800" dirty="0">
                <a:cs typeface="Helvetica" panose="020B0604020202020204" pitchFamily="34" charset="0"/>
              </a:rPr>
              <a:t>(i.e., formal expertise) </a:t>
            </a:r>
          </a:p>
          <a:p>
            <a:pPr lvl="1" algn="ctr"/>
            <a:r>
              <a:rPr lang="en-US" sz="2800" b="1" dirty="0">
                <a:cs typeface="Helvetica" panose="020B0604020202020204" pitchFamily="34" charset="0"/>
              </a:rPr>
              <a:t>System Professionals </a:t>
            </a:r>
          </a:p>
          <a:p>
            <a:pPr lvl="1" algn="ctr"/>
            <a:r>
              <a:rPr lang="en-US" sz="2800" b="1" dirty="0">
                <a:cs typeface="Helvetica" panose="020B0604020202020204" pitchFamily="34" charset="0"/>
              </a:rPr>
              <a:t>(</a:t>
            </a:r>
            <a:r>
              <a:rPr lang="en-US" sz="2800" dirty="0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public agencies, funders, mental and behavioral health care providers, and Insurance Company)</a:t>
            </a:r>
          </a:p>
          <a:p>
            <a:pPr lvl="1"/>
            <a:endParaRPr lang="en-US" sz="2800" dirty="0">
              <a:cs typeface="Helvetica" panose="020B0604020202020204" pitchFamily="34" charset="0"/>
            </a:endParaRPr>
          </a:p>
          <a:p>
            <a:pPr lvl="1" algn="ctr"/>
            <a:r>
              <a:rPr lang="en-US" sz="2800" dirty="0">
                <a:cs typeface="Helvetica" panose="020B0604020202020204" pitchFamily="34" charset="0"/>
              </a:rPr>
              <a:t>Humanizing &amp; Transformative Relationships that produced rich data, discussion and policy, system, and </a:t>
            </a:r>
          </a:p>
          <a:p>
            <a:pPr lvl="1" algn="ctr"/>
            <a:r>
              <a:rPr lang="en-US" sz="2800" dirty="0">
                <a:cs typeface="Helvetica" panose="020B0604020202020204" pitchFamily="34" charset="0"/>
              </a:rPr>
              <a:t>narrative change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31" y="175120"/>
            <a:ext cx="10515600" cy="4780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Broward CPAR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6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1997645" y="556124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6E31C-50F8-42F9-AD66-4339244E6F8B}"/>
              </a:ext>
            </a:extLst>
          </p:cNvPr>
          <p:cNvSpPr txBox="1"/>
          <p:nvPr/>
        </p:nvSpPr>
        <p:spPr bwMode="auto">
          <a:xfrm>
            <a:off x="120191" y="6505806"/>
            <a:ext cx="47974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Data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Florida Baker Act FY 22 Report</a:t>
            </a: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469901" y="1385002"/>
            <a:ext cx="1125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34, 324 children annually Baker Acted in FL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1,878 children in Broward County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~ 22% children recidivate annually (Broward &gt;400)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Florida Youth Baker Act 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71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C Theme">
      <a:dk1>
        <a:srgbClr val="570580"/>
      </a:dk1>
      <a:lt1>
        <a:srgbClr val="FFFFFF"/>
      </a:lt1>
      <a:dk2>
        <a:srgbClr val="570580"/>
      </a:dk2>
      <a:lt2>
        <a:srgbClr val="FFFFFF"/>
      </a:lt2>
      <a:accent1>
        <a:srgbClr val="00AFF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5705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11942</TotalTime>
  <Words>1700</Words>
  <Application>Microsoft Office PowerPoint</Application>
  <PresentationFormat>Widescreen</PresentationFormat>
  <Paragraphs>259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Google Sans</vt:lpstr>
      <vt:lpstr>Helvetica</vt:lpstr>
      <vt:lpstr>Roboto</vt:lpstr>
      <vt:lpstr>Times</vt:lpstr>
      <vt:lpstr>Wingdings</vt:lpstr>
      <vt:lpstr>Office Theme</vt:lpstr>
      <vt:lpstr>Broward Youth Baker Act Community Participatory Action Research  We Are Supported Care Coordination IDS  Child Mental Health Measures</vt:lpstr>
      <vt:lpstr>Today’s Flow</vt:lpstr>
      <vt:lpstr>Children’s Services Council of Broward County</vt:lpstr>
      <vt:lpstr>Broward Data Collaborative 2017</vt:lpstr>
      <vt:lpstr>Why Community Participatory Action Research (CPAR) ?</vt:lpstr>
      <vt:lpstr>Participatory Structures</vt:lpstr>
      <vt:lpstr>PowerPoint Presentation</vt:lpstr>
      <vt:lpstr>Broward CPAR Innovation</vt:lpstr>
      <vt:lpstr>Florida Youth Baker Act  </vt:lpstr>
      <vt:lpstr>PowerPoint Presentation</vt:lpstr>
      <vt:lpstr>CPAR Research Questions</vt:lpstr>
      <vt:lpstr>CPAR Data Collection &amp; Analysis</vt:lpstr>
      <vt:lpstr>Key CPAR Learnings</vt:lpstr>
      <vt:lpstr>Thematic Analysis - Frequency</vt:lpstr>
      <vt:lpstr>Thematic Analysis - Relationships</vt:lpstr>
      <vt:lpstr>We Are Supported</vt:lpstr>
      <vt:lpstr>We Are Supported  Care Coordination  IDS 1.0</vt:lpstr>
      <vt:lpstr>We are Supported IDS 2.0+</vt:lpstr>
      <vt:lpstr>PowerPoint Presentation</vt:lpstr>
      <vt:lpstr>PowerPoint Presentation</vt:lpstr>
      <vt:lpstr>PowerPoint Presentation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Dominguez</dc:creator>
  <cp:lastModifiedBy>Platt, Aaron</cp:lastModifiedBy>
  <cp:revision>25</cp:revision>
  <dcterms:created xsi:type="dcterms:W3CDTF">2023-07-19T14:24:24Z</dcterms:created>
  <dcterms:modified xsi:type="dcterms:W3CDTF">2023-08-02T14:51:52Z</dcterms:modified>
</cp:coreProperties>
</file>